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109"/>
  </p:notesMasterIdLst>
  <p:sldIdLst>
    <p:sldId id="256" r:id="rId3"/>
    <p:sldId id="257" r:id="rId4"/>
    <p:sldId id="258" r:id="rId5"/>
    <p:sldId id="259" r:id="rId6"/>
    <p:sldId id="260" r:id="rId7"/>
    <p:sldId id="261" r:id="rId8"/>
    <p:sldId id="262" r:id="rId9"/>
    <p:sldId id="362" r:id="rId10"/>
    <p:sldId id="264" r:id="rId11"/>
    <p:sldId id="363" r:id="rId12"/>
    <p:sldId id="265" r:id="rId13"/>
    <p:sldId id="266" r:id="rId14"/>
    <p:sldId id="267" r:id="rId15"/>
    <p:sldId id="364" r:id="rId16"/>
    <p:sldId id="365" r:id="rId17"/>
    <p:sldId id="270" r:id="rId18"/>
    <p:sldId id="271" r:id="rId19"/>
    <p:sldId id="366" r:id="rId20"/>
    <p:sldId id="272" r:id="rId21"/>
    <p:sldId id="367" r:id="rId22"/>
    <p:sldId id="273" r:id="rId23"/>
    <p:sldId id="274" r:id="rId24"/>
    <p:sldId id="275" r:id="rId25"/>
    <p:sldId id="276" r:id="rId26"/>
    <p:sldId id="277" r:id="rId27"/>
    <p:sldId id="278" r:id="rId28"/>
    <p:sldId id="279" r:id="rId29"/>
    <p:sldId id="280" r:id="rId30"/>
    <p:sldId id="368"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69"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70"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71" r:id="rId99"/>
    <p:sldId id="349" r:id="rId100"/>
    <p:sldId id="350" r:id="rId101"/>
    <p:sldId id="351" r:id="rId102"/>
    <p:sldId id="352" r:id="rId103"/>
    <p:sldId id="353" r:id="rId104"/>
    <p:sldId id="354" r:id="rId105"/>
    <p:sldId id="355" r:id="rId106"/>
    <p:sldId id="360" r:id="rId107"/>
    <p:sldId id="361" r:id="rId108"/>
  </p:sldIdLst>
  <p:sldSz cx="9144000" cy="5143500" type="screen16x9"/>
  <p:notesSz cx="6858000" cy="9144000"/>
  <p:embeddedFontLst>
    <p:embeddedFont>
      <p:font typeface="Bree Serif" panose="020B0604020202020204" charset="0"/>
      <p:regular r:id="rId110"/>
    </p:embeddedFont>
    <p:embeddedFont>
      <p:font typeface="Inconsolata" panose="020B0604020202020204" charset="0"/>
      <p:regular r:id="rId111"/>
      <p:bold r:id="rId112"/>
    </p:embeddedFont>
    <p:embeddedFont>
      <p:font typeface="Archivo Black" panose="020B0604020202020204" charset="0"/>
      <p:regular r:id="rId113"/>
    </p:embeddedFont>
    <p:embeddedFont>
      <p:font typeface="Roboto" panose="020B0604020202020204" charset="0"/>
      <p:regular r:id="rId114"/>
      <p:bold r:id="rId115"/>
      <p:italic r:id="rId116"/>
      <p:boldItalic r:id="rId117"/>
    </p:embeddedFont>
    <p:embeddedFont>
      <p:font typeface="Helvetica Neue" panose="020B0604020202020204" charset="0"/>
      <p:regular r:id="rId118"/>
      <p:bold r:id="rId119"/>
      <p:italic r:id="rId120"/>
      <p:boldItalic r:id="rId121"/>
    </p:embeddedFont>
    <p:embeddedFont>
      <p:font typeface="Roboto Condensed" panose="020B0604020202020204" charset="0"/>
      <p:regular r:id="rId122"/>
      <p:bold r:id="rId123"/>
      <p:italic r:id="rId124"/>
      <p:boldItalic r:id="rId125"/>
    </p:embeddedFont>
    <p:embeddedFont>
      <p:font typeface="Cutive" panose="020B0604020202020204" charset="0"/>
      <p:regular r:id="rId126"/>
    </p:embeddedFont>
    <p:embeddedFont>
      <p:font typeface="Alegreya" panose="020B060402020202020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3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8.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3.fntdata"/><Relationship Id="rId133"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font" Target="fonts/font4.fntdata"/><Relationship Id="rId118" Type="http://schemas.openxmlformats.org/officeDocument/2006/relationships/font" Target="fonts/font9.fntdata"/><Relationship Id="rId126" Type="http://schemas.openxmlformats.org/officeDocument/2006/relationships/font" Target="fonts/font17.fntdata"/><Relationship Id="rId13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7.fntdata"/><Relationship Id="rId124" Type="http://schemas.openxmlformats.org/officeDocument/2006/relationships/font" Target="fonts/font15.fntdata"/><Relationship Id="rId129"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2.fntdata"/><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3.fntdata"/><Relationship Id="rId130"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93298406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polymer-project.org"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elements.polymer-project.or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None/>
            </a:pPr>
            <a:r>
              <a:rPr lang="en" sz="2400"/>
              <a:t>Replace title with your city’s name</a:t>
            </a:r>
          </a:p>
          <a:p>
            <a:pPr lvl="0">
              <a:spcBef>
                <a:spcPts val="0"/>
              </a:spcBef>
              <a:buNone/>
            </a:pPr>
            <a:r>
              <a:rPr lang="en" sz="2400"/>
              <a:t>Replace social profile with your own profile</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743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My friend Addy Osmani summed this up really well with this quote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2431695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7" name="Shape 8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Once you’re happy with the way things look.</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need to compact and optimize everything so your users gets a fast experience.</a:t>
            </a:r>
          </a:p>
        </p:txBody>
      </p:sp>
    </p:spTree>
    <p:extLst>
      <p:ext uri="{BB962C8B-B14F-4D97-AF65-F5344CB8AC3E}">
        <p14:creationId xmlns:p14="http://schemas.microsoft.com/office/powerpoint/2010/main" val="42152114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3" name="Shape 9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On the Polymer team, we’re big fans of Gulp. The streaming build system. </a:t>
            </a:r>
          </a:p>
        </p:txBody>
      </p:sp>
    </p:spTree>
    <p:extLst>
      <p:ext uri="{BB962C8B-B14F-4D97-AF65-F5344CB8AC3E}">
        <p14:creationId xmlns:p14="http://schemas.microsoft.com/office/powerpoint/2010/main" val="5018487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09" name="Shape 9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out of the box, we give you a build process that includes unit testing and checks for code quality, offline preaching and minification for keeping your apps small.</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Also includes Browsersync</a:t>
            </a:r>
          </a:p>
        </p:txBody>
      </p:sp>
    </p:spTree>
    <p:extLst>
      <p:ext uri="{BB962C8B-B14F-4D97-AF65-F5344CB8AC3E}">
        <p14:creationId xmlns:p14="http://schemas.microsoft.com/office/powerpoint/2010/main" val="26497249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16" name="Shape 9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Thanks to our support for BrowserSync, you can preview your Polymer Starter Kit apps across multiple devices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Make a change and see them live-reload across all of them in real-time.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Syncronising clicks and scrolls. </a:t>
            </a:r>
          </a:p>
        </p:txBody>
      </p:sp>
    </p:spTree>
    <p:extLst>
      <p:ext uri="{BB962C8B-B14F-4D97-AF65-F5344CB8AC3E}">
        <p14:creationId xmlns:p14="http://schemas.microsoft.com/office/powerpoint/2010/main" val="4115002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22" name="Shape 92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can download Polymer Starter Kit from developers.google.com today.</a:t>
            </a:r>
          </a:p>
        </p:txBody>
      </p:sp>
    </p:spTree>
    <p:extLst>
      <p:ext uri="{BB962C8B-B14F-4D97-AF65-F5344CB8AC3E}">
        <p14:creationId xmlns:p14="http://schemas.microsoft.com/office/powerpoint/2010/main" val="18163560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52" name="Shape 9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And of course check out the</a:t>
            </a:r>
            <a:r>
              <a:rPr lang="en" sz="2400">
                <a:solidFill>
                  <a:schemeClr val="dk1"/>
                </a:solidFill>
                <a:hlinkClick r:id="rId3"/>
              </a:rPr>
              <a:t> </a:t>
            </a:r>
            <a:r>
              <a:rPr lang="en" sz="2400" u="sng">
                <a:solidFill>
                  <a:schemeClr val="hlink"/>
                </a:solidFill>
                <a:hlinkClick r:id="rId3"/>
              </a:rPr>
              <a:t>polymer-project.org</a:t>
            </a:r>
            <a:r>
              <a:rPr lang="en" sz="2400">
                <a:solidFill>
                  <a:schemeClr val="dk1"/>
                </a:solidFill>
              </a:rPr>
              <a:t> website for all of the examples, documentation, sample apps and more.</a:t>
            </a:r>
          </a:p>
          <a:p>
            <a:pPr marL="0" marR="0" lvl="0" indent="-69850" algn="l" rtl="0">
              <a:lnSpc>
                <a:spcPct val="125000"/>
              </a:lnSpc>
              <a:spcBef>
                <a:spcPts val="0"/>
              </a:spcBef>
              <a:buClr>
                <a:schemeClr val="dk1"/>
              </a:buClr>
              <a:buFont typeface="Arial"/>
              <a:buNone/>
            </a:pPr>
            <a:endParaRPr sz="2400">
              <a:solidFill>
                <a:schemeClr val="dk1"/>
              </a:solidFill>
            </a:endParaRPr>
          </a:p>
          <a:p>
            <a:pPr marL="0" marR="0" lvl="0" indent="-69850" algn="l" rtl="0">
              <a:lnSpc>
                <a:spcPct val="125000"/>
              </a:lnSpc>
              <a:spcBef>
                <a:spcPts val="0"/>
              </a:spcBef>
              <a:buClr>
                <a:schemeClr val="dk1"/>
              </a:buClr>
              <a:buSzPct val="45833"/>
              <a:buFont typeface="Arial"/>
              <a:buNone/>
            </a:pPr>
            <a:r>
              <a:rPr lang="en" sz="2400">
                <a:solidFill>
                  <a:schemeClr val="dk1"/>
                </a:solidFill>
              </a:rPr>
              <a:t>I’m excited to see what you all build with Polymer!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6645453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58" name="Shape 9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07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 name="Shape 1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It feels like every 6 months to a year there is some new framework we have to learn. </a:t>
            </a:r>
            <a:r>
              <a:rPr lang="en" sz="2400" b="1">
                <a:solidFill>
                  <a:schemeClr val="dk1"/>
                </a:solidFill>
              </a:rPr>
              <a:t>And that’s because there is!</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29435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3" name="Shape 1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we never want to choose the wrong framework. So being a developer scary!</a:t>
            </a:r>
          </a:p>
          <a:p>
            <a:pPr marL="0" marR="0" lvl="0" indent="-69850" algn="l" rtl="0">
              <a:lnSpc>
                <a:spcPct val="125000"/>
              </a:lnSpc>
              <a:spcBef>
                <a:spcPts val="0"/>
              </a:spcBef>
              <a:buClr>
                <a:schemeClr val="dk1"/>
              </a:buClr>
              <a:buSzPct val="45833"/>
              <a:buFont typeface="Arial"/>
              <a:buNone/>
            </a:pPr>
            <a:r>
              <a:rPr lang="en" sz="2400"/>
              <a:t>Consider that all those frameworks have this notion of components.</a:t>
            </a:r>
          </a:p>
          <a:p>
            <a:pPr marL="0" marR="0" lvl="0" indent="-69850" algn="l" rtl="0">
              <a:lnSpc>
                <a:spcPct val="125000"/>
              </a:lnSpc>
              <a:spcBef>
                <a:spcPts val="0"/>
              </a:spcBef>
              <a:buClr>
                <a:schemeClr val="dk1"/>
              </a:buClr>
              <a:buSzPct val="45833"/>
              <a:buFont typeface="Arial"/>
              <a:buNone/>
            </a:pPr>
            <a:r>
              <a:rPr lang="en" sz="2400"/>
              <a:t>But they are all different; they don’t work together.</a:t>
            </a:r>
          </a:p>
          <a:p>
            <a:pPr marL="0" marR="0" lvl="0" indent="-69850" algn="l" rtl="0">
              <a:lnSpc>
                <a:spcPct val="125000"/>
              </a:lnSpc>
              <a:spcBef>
                <a:spcPts val="0"/>
              </a:spcBef>
              <a:buClr>
                <a:schemeClr val="dk1"/>
              </a:buClr>
              <a:buSzPct val="45833"/>
              <a:buFont typeface="Arial"/>
              <a:buNone/>
            </a:pPr>
            <a:r>
              <a:rPr lang="en" sz="2400"/>
              <a:t>A few years ago, engineers who work on the browsers got together to figure out, what are the best features of the frameworks and can we make them part of the browser. That way you don’t have to rewrite your code every 6 months.</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72994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from this process a new set of standards called Web Components were born!</a:t>
            </a:r>
          </a:p>
          <a:p>
            <a:pPr lvl="0">
              <a:spcBef>
                <a:spcPts val="0"/>
              </a:spcBef>
              <a:buNone/>
            </a:pPr>
            <a:endParaRPr sz="2400"/>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52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5" name="Shape 1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In the past, a new tag would be invented, and then we had to wait for it to ship in every browser.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908730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0" name="Shape 1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We’re no longer relying on the standards bodies to tell us what HTML has to look like</a:t>
            </a:r>
          </a:p>
          <a:p>
            <a:pPr marL="0" marR="0" lvl="0" indent="-69850" algn="l" rtl="0">
              <a:lnSpc>
                <a:spcPct val="125000"/>
              </a:lnSpc>
              <a:spcBef>
                <a:spcPts val="0"/>
              </a:spcBef>
              <a:buClr>
                <a:schemeClr val="dk1"/>
              </a:buClr>
              <a:buSzPct val="45833"/>
              <a:buFont typeface="Arial"/>
              <a:buNone/>
            </a:pPr>
            <a:r>
              <a:rPr lang="en" sz="2400"/>
              <a:t>If we want to use a new tag, we invent it, and share it with everyone.</a:t>
            </a:r>
          </a:p>
          <a:p>
            <a:pPr marL="0" marR="0" lvl="0" indent="-69850" algn="l" rtl="0">
              <a:lnSpc>
                <a:spcPct val="125000"/>
              </a:lnSpc>
              <a:spcBef>
                <a:spcPts val="0"/>
              </a:spcBef>
              <a:buClr>
                <a:schemeClr val="dk1"/>
              </a:buClr>
              <a:buSzPct val="45833"/>
              <a:buFont typeface="Arial"/>
              <a:buNone/>
            </a:pPr>
            <a:r>
              <a:rPr lang="en" sz="2400"/>
              <a:t>So Web Components APIs are very flexible, and very powerful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27134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5" name="Shape 1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17999"/>
              </a:lnSpc>
              <a:spcBef>
                <a:spcPts val="0"/>
              </a:spcBef>
              <a:buClr>
                <a:schemeClr val="dk1"/>
              </a:buClr>
              <a:buSzPct val="45833"/>
              <a:buFont typeface="Arial"/>
              <a:buNone/>
            </a:pPr>
            <a:r>
              <a:rPr lang="en" sz="2400" b="1">
                <a:solidFill>
                  <a:schemeClr val="dk1"/>
                </a:solidFill>
              </a:rPr>
              <a:t>To recap: </a:t>
            </a:r>
            <a:r>
              <a:rPr lang="en" sz="2400">
                <a:solidFill>
                  <a:schemeClr val="dk1"/>
                </a:solidFill>
              </a:rPr>
              <a:t>there are four specs that make up web components:</a:t>
            </a:r>
          </a:p>
          <a:p>
            <a:pPr marL="0" marR="0" lvl="0" indent="-69850" algn="l" rtl="0">
              <a:lnSpc>
                <a:spcPct val="117999"/>
              </a:lnSpc>
              <a:spcBef>
                <a:spcPts val="0"/>
              </a:spcBef>
              <a:buClr>
                <a:schemeClr val="dk1"/>
              </a:buClr>
              <a:buSzPct val="45833"/>
              <a:buFont typeface="Arial"/>
              <a:buNone/>
            </a:pPr>
            <a:r>
              <a:rPr lang="en" sz="2400">
                <a:solidFill>
                  <a:schemeClr val="dk1"/>
                </a:solidFill>
              </a:rPr>
              <a:t>…</a:t>
            </a:r>
          </a:p>
          <a:p>
            <a:pPr marL="0" marR="0" lvl="0" indent="-69850" algn="l" rtl="0">
              <a:lnSpc>
                <a:spcPct val="117999"/>
              </a:lnSpc>
              <a:spcBef>
                <a:spcPts val="0"/>
              </a:spcBef>
              <a:buClr>
                <a:schemeClr val="dk1"/>
              </a:buClr>
              <a:buSzPct val="45833"/>
              <a:buFont typeface="Arial"/>
              <a:buNone/>
            </a:pPr>
            <a:r>
              <a:rPr lang="en" sz="2400" b="1">
                <a:solidFill>
                  <a:schemeClr val="dk1"/>
                </a:solidFill>
              </a:rPr>
              <a:t>Template and Shadow DOM in particular are the hardest to Polyfill</a:t>
            </a:r>
            <a:r>
              <a:rPr lang="en" sz="2400">
                <a:solidFill>
                  <a:schemeClr val="dk1"/>
                </a:solidFill>
              </a:rPr>
              <a:t>, and really enable true interoperability. Fortunately, the browser vendors all in collaboration have been making a ton of progress here.</a:t>
            </a:r>
          </a:p>
          <a:p>
            <a:pPr marL="0" marR="0" lvl="0" indent="-69850" algn="l" rtl="0">
              <a:lnSpc>
                <a:spcPct val="117999"/>
              </a:lnSpc>
              <a:spcBef>
                <a:spcPts val="0"/>
              </a:spcBef>
              <a:buClr>
                <a:schemeClr val="dk1"/>
              </a:buClr>
              <a:buSzPct val="45833"/>
              <a:buFont typeface="Arial"/>
              <a:buNone/>
            </a:pPr>
            <a:r>
              <a:rPr lang="en" sz="2400" b="1">
                <a:solidFill>
                  <a:schemeClr val="dk1"/>
                </a:solidFill>
              </a:rPr>
              <a:t>Web standards work can be</a:t>
            </a:r>
            <a:r>
              <a:rPr lang="en" sz="2400">
                <a:solidFill>
                  <a:schemeClr val="dk1"/>
                </a:solidFill>
              </a:rPr>
              <a:t> </a:t>
            </a:r>
            <a:r>
              <a:rPr lang="en" sz="2400" b="1">
                <a:solidFill>
                  <a:schemeClr val="dk1"/>
                </a:solidFill>
              </a:rPr>
              <a:t>delicate</a:t>
            </a:r>
            <a:r>
              <a:rPr lang="en" sz="2400">
                <a:solidFill>
                  <a:schemeClr val="dk1"/>
                </a:solidFill>
              </a:rPr>
              <a:t> and I don’t want to put words in anyone’s mouth, so I’ll just use direct quotes:</a:t>
            </a:r>
          </a:p>
          <a:p>
            <a:pPr marL="0" marR="0" lvl="0" indent="0" algn="l" rtl="0">
              <a:lnSpc>
                <a:spcPct val="117999"/>
              </a:lnSpc>
              <a:spcBef>
                <a:spcPts val="0"/>
              </a:spcBef>
              <a:buNone/>
            </a:pPr>
            <a:endParaRPr sz="2400" b="1">
              <a:latin typeface="Helvetica Neue"/>
              <a:ea typeface="Helvetica Neue"/>
              <a:cs typeface="Helvetica Neue"/>
              <a:sym typeface="Helvetica Neue"/>
            </a:endParaRPr>
          </a:p>
        </p:txBody>
      </p:sp>
    </p:spTree>
    <p:extLst>
      <p:ext uri="{BB962C8B-B14F-4D97-AF65-F5344CB8AC3E}">
        <p14:creationId xmlns:p14="http://schemas.microsoft.com/office/powerpoint/2010/main" val="4284217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Wilson Page </a:t>
            </a:r>
            <a:r>
              <a:rPr lang="en" sz="2400" b="0" i="0" u="none" strike="noStrike" cap="none">
                <a:latin typeface="Helvetica Neue"/>
                <a:ea typeface="Helvetica Neue"/>
                <a:cs typeface="Helvetica Neue"/>
                <a:sym typeface="Helvetica Neue"/>
              </a:rPr>
              <a:t>from Mozilla recently published a “State of Web Components” that ends with this quote.</a:t>
            </a:r>
          </a:p>
        </p:txBody>
      </p:sp>
    </p:spTree>
    <p:extLst>
      <p:ext uri="{BB962C8B-B14F-4D97-AF65-F5344CB8AC3E}">
        <p14:creationId xmlns:p14="http://schemas.microsoft.com/office/powerpoint/2010/main" val="1110206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Wilson Page </a:t>
            </a:r>
            <a:r>
              <a:rPr lang="en" sz="2400" b="0" i="0" u="none" strike="noStrike" cap="none">
                <a:latin typeface="Helvetica Neue"/>
                <a:ea typeface="Helvetica Neue"/>
                <a:cs typeface="Helvetica Neue"/>
                <a:sym typeface="Helvetica Neue"/>
              </a:rPr>
              <a:t>from Mozilla recently published a “State of Web Components” that ends with this quote.</a:t>
            </a:r>
          </a:p>
        </p:txBody>
      </p:sp>
    </p:spTree>
    <p:extLst>
      <p:ext uri="{BB962C8B-B14F-4D97-AF65-F5344CB8AC3E}">
        <p14:creationId xmlns:p14="http://schemas.microsoft.com/office/powerpoint/2010/main" val="1766444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8" name="Shape 2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Microsoft</a:t>
            </a:r>
            <a:r>
              <a:rPr lang="en" sz="2400" b="0" i="0" u="none" strike="noStrike" cap="none">
                <a:latin typeface="Helvetica Neue"/>
                <a:ea typeface="Helvetica Neue"/>
                <a:cs typeface="Helvetica Neue"/>
                <a:sym typeface="Helvetica Neue"/>
              </a:rPr>
              <a:t> has been working hard on web components with their new </a:t>
            </a:r>
            <a:r>
              <a:rPr lang="en" sz="2400" b="1" i="0" u="none" strike="noStrike" cap="none">
                <a:latin typeface="Helvetica Neue"/>
                <a:ea typeface="Helvetica Neue"/>
                <a:cs typeface="Helvetica Neue"/>
                <a:sym typeface="Helvetica Neue"/>
              </a:rPr>
              <a:t>Edge</a:t>
            </a:r>
            <a:r>
              <a:rPr lang="en" sz="2400" b="0" i="0" u="none" strike="noStrike" cap="none">
                <a:latin typeface="Helvetica Neue"/>
                <a:ea typeface="Helvetica Neue"/>
                <a:cs typeface="Helvetica Neue"/>
                <a:sym typeface="Helvetica Neue"/>
              </a:rPr>
              <a:t> browser.</a:t>
            </a:r>
          </a:p>
        </p:txBody>
      </p:sp>
    </p:spTree>
    <p:extLst>
      <p:ext uri="{BB962C8B-B14F-4D97-AF65-F5344CB8AC3E}">
        <p14:creationId xmlns:p14="http://schemas.microsoft.com/office/powerpoint/2010/main" val="355799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Before I talk about Polymer, I want to first tell you a little story about jam</a:t>
            </a:r>
          </a:p>
          <a:p>
            <a:pPr lvl="0" rtl="0">
              <a:spcBef>
                <a:spcPts val="0"/>
              </a:spcBef>
              <a:buClr>
                <a:schemeClr val="dk1"/>
              </a:buClr>
              <a:buSzPct val="45833"/>
              <a:buFont typeface="Arial"/>
              <a:buNone/>
            </a:pPr>
            <a:r>
              <a:rPr lang="en" sz="2400"/>
              <a:t>A few years ago, cognitive scientists did a study where they took 2 groups of people to a market, and gave them each coupons for $1 off a jar of jam.</a:t>
            </a:r>
          </a:p>
          <a:p>
            <a:pPr lvl="0">
              <a:spcBef>
                <a:spcPts val="0"/>
              </a:spcBef>
              <a:buNone/>
            </a:pPr>
            <a:endParaRPr sz="2400"/>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8" name="Shape 2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Microsoft</a:t>
            </a:r>
            <a:r>
              <a:rPr lang="en" sz="2400" b="0" i="0" u="none" strike="noStrike" cap="none">
                <a:latin typeface="Helvetica Neue"/>
                <a:ea typeface="Helvetica Neue"/>
                <a:cs typeface="Helvetica Neue"/>
                <a:sym typeface="Helvetica Neue"/>
              </a:rPr>
              <a:t> has been working hard on web components with their new </a:t>
            </a:r>
            <a:r>
              <a:rPr lang="en" sz="2400" b="1" i="0" u="none" strike="noStrike" cap="none">
                <a:latin typeface="Helvetica Neue"/>
                <a:ea typeface="Helvetica Neue"/>
                <a:cs typeface="Helvetica Neue"/>
                <a:sym typeface="Helvetica Neue"/>
              </a:rPr>
              <a:t>Edge</a:t>
            </a:r>
            <a:r>
              <a:rPr lang="en" sz="2400" b="0" i="0" u="none" strike="noStrike" cap="none">
                <a:latin typeface="Helvetica Neue"/>
                <a:ea typeface="Helvetica Neue"/>
                <a:cs typeface="Helvetica Neue"/>
                <a:sym typeface="Helvetica Neue"/>
              </a:rPr>
              <a:t> browser.</a:t>
            </a:r>
          </a:p>
        </p:txBody>
      </p:sp>
    </p:spTree>
    <p:extLst>
      <p:ext uri="{BB962C8B-B14F-4D97-AF65-F5344CB8AC3E}">
        <p14:creationId xmlns:p14="http://schemas.microsoft.com/office/powerpoint/2010/main" val="426323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8" name="Shape 2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17999"/>
              </a:lnSpc>
              <a:spcBef>
                <a:spcPts val="0"/>
              </a:spcBef>
              <a:buClr>
                <a:schemeClr val="dk1"/>
              </a:buClr>
              <a:buSzPct val="45833"/>
              <a:buFont typeface="Arial"/>
              <a:buNone/>
            </a:pPr>
            <a:r>
              <a:rPr lang="en" sz="2400">
                <a:solidFill>
                  <a:schemeClr val="dk1"/>
                </a:solidFill>
              </a:rPr>
              <a:t>And the </a:t>
            </a:r>
            <a:r>
              <a:rPr lang="en" sz="2400" b="1">
                <a:solidFill>
                  <a:schemeClr val="dk1"/>
                </a:solidFill>
              </a:rPr>
              <a:t>WebKit </a:t>
            </a:r>
            <a:r>
              <a:rPr lang="en" sz="2400">
                <a:solidFill>
                  <a:schemeClr val="dk1"/>
                </a:solidFill>
              </a:rPr>
              <a:t>team have been making considerable progress as of late. Sending out this tweet back in September.</a:t>
            </a:r>
          </a:p>
          <a:p>
            <a:pPr marL="0" marR="0" lvl="0" indent="-69850" algn="l" rtl="0">
              <a:lnSpc>
                <a:spcPct val="117999"/>
              </a:lnSpc>
              <a:spcBef>
                <a:spcPts val="0"/>
              </a:spcBef>
              <a:buClr>
                <a:schemeClr val="dk1"/>
              </a:buClr>
              <a:buFont typeface="Arial"/>
              <a:buNone/>
            </a:pPr>
            <a:endParaRPr sz="2400">
              <a:solidFill>
                <a:schemeClr val="dk1"/>
              </a:solidFill>
            </a:endParaRPr>
          </a:p>
          <a:p>
            <a:pPr marL="0" marR="0" lvl="0" indent="-69850" algn="l" rtl="0">
              <a:lnSpc>
                <a:spcPct val="117999"/>
              </a:lnSpc>
              <a:spcBef>
                <a:spcPts val="0"/>
              </a:spcBef>
              <a:buClr>
                <a:schemeClr val="dk1"/>
              </a:buClr>
              <a:buSzPct val="45833"/>
              <a:buFont typeface="Arial"/>
              <a:buNone/>
            </a:pPr>
            <a:r>
              <a:rPr lang="en" sz="2400">
                <a:solidFill>
                  <a:schemeClr val="dk1"/>
                </a:solidFill>
              </a:rPr>
              <a:t>So we’re making tons of progress, which is great! But there’s more to the story than just new standards.</a:t>
            </a:r>
          </a:p>
          <a:p>
            <a:pPr marL="0" marR="0" lvl="0" indent="0" algn="l" rtl="0">
              <a:lnSpc>
                <a:spcPct val="117999"/>
              </a:lnSpc>
              <a:spcBef>
                <a:spcPts val="0"/>
              </a:spcBef>
              <a:buNone/>
            </a:pP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192459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Because the Web Component APIs are low level APIs, they’re designed with the idea that we </a:t>
            </a:r>
            <a:r>
              <a:rPr lang="en" sz="2400" b="1">
                <a:solidFill>
                  <a:schemeClr val="dk1"/>
                </a:solidFill>
              </a:rPr>
              <a:t>can and should</a:t>
            </a:r>
            <a:r>
              <a:rPr lang="en" sz="2400">
                <a:solidFill>
                  <a:schemeClr val="dk1"/>
                </a:solidFill>
              </a:rPr>
              <a:t> build libraries on top of them. To make them easier for developers to work with in a style that suits them.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41153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2" name="Shape 24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solidFill>
                  <a:schemeClr val="dk1"/>
                </a:solidFill>
              </a:rPr>
              <a:t>So when someone asks, what is Polymer? The answer is: </a:t>
            </a:r>
          </a:p>
          <a:p>
            <a:pPr marL="0" marR="0" lvl="0" indent="-69850" algn="l" rtl="0">
              <a:lnSpc>
                <a:spcPct val="125000"/>
              </a:lnSpc>
              <a:spcBef>
                <a:spcPts val="0"/>
              </a:spcBef>
              <a:buClr>
                <a:schemeClr val="dk1"/>
              </a:buClr>
              <a:buSzPct val="45833"/>
              <a:buFont typeface="Arial"/>
              <a:buNone/>
            </a:pPr>
            <a:r>
              <a:rPr lang="en" sz="2400" b="1">
                <a:solidFill>
                  <a:schemeClr val="dk1"/>
                </a:solidFill>
              </a:rPr>
              <a:t>Polymer is a library to help you build Web Components.</a:t>
            </a:r>
          </a:p>
          <a:p>
            <a:pPr marL="0" marR="0" lvl="0" indent="-69850" algn="l" rtl="0">
              <a:lnSpc>
                <a:spcPct val="125000"/>
              </a:lnSpc>
              <a:spcBef>
                <a:spcPts val="0"/>
              </a:spcBef>
              <a:buClr>
                <a:schemeClr val="dk1"/>
              </a:buClr>
              <a:buSzPct val="45833"/>
              <a:buFont typeface="Arial"/>
              <a:buNone/>
            </a:pPr>
            <a:r>
              <a:rPr lang="en" sz="2400">
                <a:solidFill>
                  <a:schemeClr val="dk1"/>
                </a:solidFill>
              </a:rPr>
              <a:t>It’s job is to make it easier for you to work with the low level APIs and polyfill them if necessary.</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601495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00000"/>
              </a:lnSpc>
              <a:spcBef>
                <a:spcPts val="0"/>
              </a:spcBef>
              <a:buClr>
                <a:schemeClr val="dk1"/>
              </a:buClr>
              <a:buSzPct val="45833"/>
              <a:buFont typeface="Arial"/>
              <a:buNone/>
            </a:pPr>
            <a:r>
              <a:rPr lang="en" sz="2400">
                <a:solidFill>
                  <a:schemeClr val="dk1"/>
                </a:solidFill>
              </a:rPr>
              <a:t>A point we try to stress is that Polymer </a:t>
            </a:r>
            <a:r>
              <a:rPr lang="en" sz="2400" b="1">
                <a:solidFill>
                  <a:schemeClr val="dk1"/>
                </a:solidFill>
              </a:rPr>
              <a:t>is not a framework</a:t>
            </a:r>
            <a:r>
              <a:rPr lang="en" sz="2400">
                <a:solidFill>
                  <a:schemeClr val="dk1"/>
                </a:solidFill>
              </a:rPr>
              <a:t> and it’s not trying to replace any existing frameworks.</a:t>
            </a:r>
          </a:p>
          <a:p>
            <a:pPr marL="0" marR="0" lvl="0" indent="-69850" algn="l" rtl="0">
              <a:lnSpc>
                <a:spcPct val="100000"/>
              </a:lnSpc>
              <a:spcBef>
                <a:spcPts val="0"/>
              </a:spcBef>
              <a:buClr>
                <a:schemeClr val="dk1"/>
              </a:buClr>
              <a:buSzPct val="45833"/>
              <a:buFont typeface="Arial"/>
              <a:buNone/>
            </a:pPr>
            <a:r>
              <a:rPr lang="en" sz="2400">
                <a:solidFill>
                  <a:schemeClr val="dk1"/>
                </a:solidFill>
              </a:rPr>
              <a:t>The very premise of web components is that they are not a framework</a:t>
            </a:r>
          </a:p>
          <a:p>
            <a:pPr marL="0" marR="0" lvl="0" indent="-69850" algn="l" rtl="0">
              <a:lnSpc>
                <a:spcPct val="100000"/>
              </a:lnSpc>
              <a:spcBef>
                <a:spcPts val="0"/>
              </a:spcBef>
              <a:buClr>
                <a:schemeClr val="dk1"/>
              </a:buClr>
              <a:buSzPct val="45833"/>
              <a:buFont typeface="Arial"/>
              <a:buNone/>
            </a:pPr>
            <a:r>
              <a:rPr lang="en" sz="2400">
                <a:solidFill>
                  <a:schemeClr val="dk1"/>
                </a:solidFill>
              </a:rPr>
              <a:t>Really the goal is to make it easier for you to build web components that you can use anywhere. Use them in an angular app, or a react app, or build your entire app out of components. That’s the dream!</a:t>
            </a:r>
          </a:p>
          <a:p>
            <a:pPr marL="0" marR="0" lvl="0" indent="0" algn="l" rtl="0">
              <a:lnSpc>
                <a:spcPct val="100000"/>
              </a:lnSpc>
              <a:spcBef>
                <a:spcPts val="0"/>
              </a:spcBef>
              <a:buNone/>
            </a:pPr>
            <a:endParaRPr sz="2400"/>
          </a:p>
        </p:txBody>
      </p:sp>
    </p:spTree>
    <p:extLst>
      <p:ext uri="{BB962C8B-B14F-4D97-AF65-F5344CB8AC3E}">
        <p14:creationId xmlns:p14="http://schemas.microsoft.com/office/powerpoint/2010/main" val="2041361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2" name="Shape 2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this is the world today, where frameworks sit on top of the web platform</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Where we want to get to is a place where the building blocks for your app are web components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Built with Polymer or just vanilla JavaScript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can still use your framework to orchestrate the whole thing</a:t>
            </a:r>
          </a:p>
        </p:txBody>
      </p:sp>
    </p:spTree>
    <p:extLst>
      <p:ext uri="{BB962C8B-B14F-4D97-AF65-F5344CB8AC3E}">
        <p14:creationId xmlns:p14="http://schemas.microsoft.com/office/powerpoint/2010/main" val="2320678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5" name="Shape 2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Over the past year we’ve been doing a ton of work so we can feel confident with people putting Polymer in production</a:t>
            </a:r>
          </a:p>
        </p:txBody>
      </p:sp>
    </p:spTree>
    <p:extLst>
      <p:ext uri="{BB962C8B-B14F-4D97-AF65-F5344CB8AC3E}">
        <p14:creationId xmlns:p14="http://schemas.microsoft.com/office/powerpoint/2010/main" val="404230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0" name="Shape 2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There’s been </a:t>
            </a:r>
            <a:r>
              <a:rPr lang="en" sz="2400" b="1" i="0" u="none" strike="noStrike" cap="none">
                <a:latin typeface="Helvetica Neue"/>
                <a:ea typeface="Helvetica Neue"/>
                <a:cs typeface="Helvetica Neue"/>
                <a:sym typeface="Helvetica Neue"/>
              </a:rPr>
              <a:t>exponential growth of Polymer adoption in the public web</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Over </a:t>
            </a:r>
            <a:r>
              <a:rPr lang="en" sz="2400" b="1">
                <a:latin typeface="Helvetica Neue"/>
                <a:ea typeface="Helvetica Neue"/>
                <a:cs typeface="Helvetica Neue"/>
                <a:sym typeface="Helvetica Neue"/>
              </a:rPr>
              <a:t>1.3 million</a:t>
            </a:r>
            <a:r>
              <a:rPr lang="en" sz="2400" b="0" i="0" u="none" strike="noStrike" cap="none">
                <a:latin typeface="Helvetica Neue"/>
                <a:ea typeface="Helvetica Neue"/>
                <a:cs typeface="Helvetica Neue"/>
                <a:sym typeface="Helvetica Neue"/>
              </a:rPr>
              <a:t> public-facing pages are using Polymer</a:t>
            </a:r>
          </a:p>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Starter kit</a:t>
            </a:r>
            <a:r>
              <a:rPr lang="en" sz="2400" b="0" i="0" u="none" strike="noStrike" cap="none">
                <a:latin typeface="Helvetica Neue"/>
                <a:ea typeface="Helvetica Neue"/>
                <a:cs typeface="Helvetica Neue"/>
                <a:sym typeface="Helvetica Neue"/>
              </a:rPr>
              <a:t> has been downloaded over 65k times</a:t>
            </a:r>
          </a:p>
          <a:p>
            <a:pPr marL="0" marR="0" lvl="0" indent="0" algn="l" rtl="0">
              <a:lnSpc>
                <a:spcPct val="117999"/>
              </a:lnSpc>
              <a:spcBef>
                <a:spcPts val="0"/>
              </a:spcBef>
              <a:buSzPct val="25000"/>
              <a:buNone/>
            </a:pPr>
            <a:r>
              <a:rPr lang="en" sz="2400" b="1" i="0" u="none" strike="noStrike" cap="none">
                <a:latin typeface="Helvetica Neue"/>
                <a:ea typeface="Helvetica Neue"/>
                <a:cs typeface="Helvetica Neue"/>
                <a:sym typeface="Helvetica Neue"/>
              </a:rPr>
              <a:t>paper elements</a:t>
            </a:r>
            <a:r>
              <a:rPr lang="en" sz="2400" b="0" i="0" u="none" strike="noStrike" cap="none">
                <a:latin typeface="Helvetica Neue"/>
                <a:ea typeface="Helvetica Neue"/>
                <a:cs typeface="Helvetica Neue"/>
                <a:sym typeface="Helvetica Neue"/>
              </a:rPr>
              <a:t> are used on thousands of sites</a:t>
            </a:r>
          </a:p>
        </p:txBody>
      </p:sp>
    </p:spTree>
    <p:extLst>
      <p:ext uri="{BB962C8B-B14F-4D97-AF65-F5344CB8AC3E}">
        <p14:creationId xmlns:p14="http://schemas.microsoft.com/office/powerpoint/2010/main" val="2913480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6" name="Shape 2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3000" b="0" i="0" u="none" strike="noStrike" cap="none">
                <a:latin typeface="Helvetica Neue"/>
                <a:ea typeface="Helvetica Neue"/>
                <a:cs typeface="Helvetica Neue"/>
                <a:sym typeface="Helvetica Neue"/>
              </a:rPr>
              <a:t>We’ve also been seeing some major companies really buying in to the model of reusable components that Polymer allows</a:t>
            </a:r>
          </a:p>
          <a:p>
            <a:pPr marL="0" marR="0" lvl="0" indent="0" algn="l" rtl="0">
              <a:lnSpc>
                <a:spcPct val="117999"/>
              </a:lnSpc>
              <a:spcBef>
                <a:spcPts val="0"/>
              </a:spcBef>
              <a:buNone/>
            </a:pPr>
            <a:endParaRPr sz="30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 sz="3000" b="1" i="0" u="none" strike="noStrike" cap="none">
                <a:latin typeface="Helvetica Neue"/>
                <a:ea typeface="Helvetica Neue"/>
                <a:cs typeface="Helvetica Neue"/>
                <a:sym typeface="Helvetica Neue"/>
              </a:rPr>
              <a:t>ING Direct Head of IT Strategy</a:t>
            </a:r>
          </a:p>
        </p:txBody>
      </p:sp>
    </p:spTree>
    <p:extLst>
      <p:ext uri="{BB962C8B-B14F-4D97-AF65-F5344CB8AC3E}">
        <p14:creationId xmlns:p14="http://schemas.microsoft.com/office/powerpoint/2010/main" val="3208223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6" name="Shape 2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3000" b="0" i="0" u="none" strike="noStrike" cap="none">
                <a:latin typeface="Helvetica Neue"/>
                <a:ea typeface="Helvetica Neue"/>
                <a:cs typeface="Helvetica Neue"/>
                <a:sym typeface="Helvetica Neue"/>
              </a:rPr>
              <a:t>We’ve also been seeing some major companies really buying in to the model of reusable components that Polymer allows</a:t>
            </a:r>
          </a:p>
          <a:p>
            <a:pPr marL="0" marR="0" lvl="0" indent="0" algn="l" rtl="0">
              <a:lnSpc>
                <a:spcPct val="117999"/>
              </a:lnSpc>
              <a:spcBef>
                <a:spcPts val="0"/>
              </a:spcBef>
              <a:buNone/>
            </a:pPr>
            <a:endParaRPr sz="30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 sz="3000" b="1" i="0" u="none" strike="noStrike" cap="none">
                <a:latin typeface="Helvetica Neue"/>
                <a:ea typeface="Helvetica Neue"/>
                <a:cs typeface="Helvetica Neue"/>
                <a:sym typeface="Helvetica Neue"/>
              </a:rPr>
              <a:t>ING Direct Head of IT Strategy</a:t>
            </a:r>
          </a:p>
        </p:txBody>
      </p:sp>
    </p:spTree>
    <p:extLst>
      <p:ext uri="{BB962C8B-B14F-4D97-AF65-F5344CB8AC3E}">
        <p14:creationId xmlns:p14="http://schemas.microsoft.com/office/powerpoint/2010/main" val="106691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At the market, the first group was shown a stand with 6 jars of jam. They could taste the jars of jam, inspect them, etc. Then they were free to do the rest of their shopping.</a:t>
            </a:r>
          </a:p>
          <a:p>
            <a:pPr lvl="0">
              <a:spcBef>
                <a:spcPts val="0"/>
              </a:spcBef>
              <a:buNone/>
            </a:pPr>
            <a:endParaRPr sz="240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440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Polymer 1.0 </a:t>
            </a:r>
            <a:r>
              <a:rPr lang="en" sz="2400" b="1" i="0" u="none" strike="noStrike" cap="none">
                <a:latin typeface="Helvetica Neue"/>
                <a:ea typeface="Helvetica Neue"/>
                <a:cs typeface="Helvetica Neue"/>
                <a:sym typeface="Helvetica Neue"/>
              </a:rPr>
              <a:t>internal</a:t>
            </a:r>
            <a:r>
              <a:rPr lang="en" sz="2400" b="0" i="0" u="none" strike="noStrike" cap="none">
                <a:latin typeface="Helvetica Neue"/>
                <a:ea typeface="Helvetica Neue"/>
                <a:cs typeface="Helvetica Neue"/>
                <a:sym typeface="Helvetica Neue"/>
              </a:rPr>
              <a:t> adoption has been spectacular as well.</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Over</a:t>
            </a:r>
            <a:r>
              <a:rPr lang="en" sz="2400" b="1" i="0" u="none" strike="noStrike" cap="none">
                <a:latin typeface="Helvetica Neue"/>
                <a:ea typeface="Helvetica Neue"/>
                <a:cs typeface="Helvetica Neue"/>
                <a:sym typeface="Helvetica Neue"/>
              </a:rPr>
              <a:t> 300 Google projects</a:t>
            </a:r>
            <a:r>
              <a:rPr lang="en" sz="2400" b="0" i="0" u="none" strike="noStrike" cap="none">
                <a:latin typeface="Helvetica Neue"/>
                <a:ea typeface="Helvetica Neue"/>
                <a:cs typeface="Helvetica Neue"/>
                <a:sym typeface="Helvetica Neue"/>
              </a:rPr>
              <a:t> are using Polymer in some form or another</a:t>
            </a:r>
          </a:p>
          <a:p>
            <a:pPr marL="0" marR="0" lvl="0" indent="0" algn="l" rtl="0">
              <a:lnSpc>
                <a:spcPct val="117999"/>
              </a:lnSpc>
              <a:spcBef>
                <a:spcPts val="0"/>
              </a:spcBef>
              <a:buSzPct val="25000"/>
              <a:buNone/>
            </a:pPr>
            <a:r>
              <a:rPr lang="en" sz="2400" b="0" i="0" u="none" strike="noStrike" cap="none">
                <a:latin typeface="Helvetica Neue"/>
                <a:ea typeface="Helvetica Neue"/>
                <a:cs typeface="Helvetica Neue"/>
                <a:sym typeface="Helvetica Neue"/>
              </a:rPr>
              <a:t>We </a:t>
            </a:r>
            <a:r>
              <a:rPr lang="en" sz="2400" b="1" i="0" u="none" strike="noStrike" cap="none">
                <a:latin typeface="Helvetica Neue"/>
                <a:ea typeface="Helvetica Neue"/>
                <a:cs typeface="Helvetica Neue"/>
                <a:sym typeface="Helvetica Neue"/>
              </a:rPr>
              <a:t>just launched 1.0</a:t>
            </a:r>
            <a:r>
              <a:rPr lang="en" sz="2400" b="0" i="0" u="none" strike="noStrike" cap="none">
                <a:latin typeface="Helvetica Neue"/>
                <a:ea typeface="Helvetica Neue"/>
                <a:cs typeface="Helvetica Neue"/>
                <a:sym typeface="Helvetica Neue"/>
              </a:rPr>
              <a:t> and </a:t>
            </a:r>
            <a:r>
              <a:rPr lang="en" sz="2400" b="1" i="0" u="none" strike="noStrike" cap="none">
                <a:latin typeface="Helvetica Neue"/>
                <a:ea typeface="Helvetica Neue"/>
                <a:cs typeface="Helvetica Neue"/>
                <a:sym typeface="Helvetica Neue"/>
              </a:rPr>
              <a:t>as you know</a:t>
            </a:r>
            <a:r>
              <a:rPr lang="en" sz="2400" b="0" i="0" u="none" strike="noStrike" cap="none">
                <a:latin typeface="Helvetica Neue"/>
                <a:ea typeface="Helvetica Neue"/>
                <a:cs typeface="Helvetica Neue"/>
                <a:sym typeface="Helvetica Neue"/>
              </a:rPr>
              <a:t> it takes a while to build and ship projects, but you can see how many are coming</a:t>
            </a:r>
          </a:p>
        </p:txBody>
      </p:sp>
    </p:spTree>
    <p:extLst>
      <p:ext uri="{BB962C8B-B14F-4D97-AF65-F5344CB8AC3E}">
        <p14:creationId xmlns:p14="http://schemas.microsoft.com/office/powerpoint/2010/main" val="3102091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To highlight a few…</a:t>
            </a:r>
          </a:p>
          <a:p>
            <a:pPr lvl="0" rtl="0">
              <a:spcBef>
                <a:spcPts val="0"/>
              </a:spcBef>
              <a:buClr>
                <a:schemeClr val="dk1"/>
              </a:buClr>
              <a:buSzPct val="45833"/>
              <a:buFont typeface="Arial"/>
              <a:buNone/>
            </a:pPr>
            <a:r>
              <a:rPr lang="en" sz="2400"/>
              <a:t>Google Play Music just recently relaunched their Polymer 1.0 site</a:t>
            </a:r>
          </a:p>
          <a:p>
            <a:pPr lvl="0">
              <a:spcBef>
                <a:spcPts val="0"/>
              </a:spcBef>
              <a:buNone/>
            </a:pPr>
            <a:endParaRPr sz="2400"/>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574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YouTube Gaming is now built in Polymer as well.</a:t>
            </a:r>
          </a:p>
          <a:p>
            <a:pPr lvl="0" rtl="0">
              <a:spcBef>
                <a:spcPts val="0"/>
              </a:spcBef>
              <a:buClr>
                <a:schemeClr val="dk1"/>
              </a:buClr>
              <a:buSzPct val="45833"/>
              <a:buFont typeface="Arial"/>
              <a:buNone/>
            </a:pPr>
            <a:r>
              <a:rPr lang="en" sz="2400"/>
              <a:t>You’ll definitely see more and more in the coming months</a:t>
            </a:r>
          </a:p>
          <a:p>
            <a:pPr lvl="0" rtl="0">
              <a:spcBef>
                <a:spcPts val="0"/>
              </a:spcBef>
              <a:buNone/>
            </a:pPr>
            <a:endParaRPr sz="2400"/>
          </a:p>
        </p:txBody>
      </p:sp>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84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at this point we’re confident in saying that Polymer 1.0, and the Web Components polyfills, are ready for production.</a:t>
            </a:r>
          </a:p>
          <a:p>
            <a:pPr lvl="0">
              <a:spcBef>
                <a:spcPts val="0"/>
              </a:spcBef>
              <a:buNone/>
            </a:pPr>
            <a:endParaRPr sz="2400"/>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012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Ok so Polymer’s lean, mean, and ready for production!</a:t>
            </a:r>
          </a:p>
          <a:p>
            <a:pPr lvl="0" rtl="0">
              <a:spcBef>
                <a:spcPts val="0"/>
              </a:spcBef>
              <a:buClr>
                <a:schemeClr val="dk1"/>
              </a:buClr>
              <a:buSzPct val="45833"/>
              <a:buFont typeface="Arial"/>
              <a:buNone/>
            </a:pPr>
            <a:r>
              <a:rPr lang="en" sz="2400"/>
              <a:t>How about we take a look at what it takes to build a Polymer element so you can get up and running.</a:t>
            </a:r>
          </a:p>
          <a:p>
            <a:pPr lvl="0">
              <a:spcBef>
                <a:spcPts val="0"/>
              </a:spcBef>
              <a:buNone/>
            </a:pPr>
            <a:endParaRPr sz="2400"/>
          </a:p>
        </p:txBody>
      </p:sp>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09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This is the element we’ll build</a:t>
            </a:r>
          </a:p>
          <a:p>
            <a:pPr lvl="0">
              <a:spcBef>
                <a:spcPts val="0"/>
              </a:spcBef>
              <a:buNone/>
            </a:pPr>
            <a:endParaRPr sz="2400"/>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889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It’s a very simple alert banner. The kind of thing you might show a user in response to some event on the page.</a:t>
            </a:r>
          </a:p>
          <a:p>
            <a:pPr lvl="0" rtl="0">
              <a:spcBef>
                <a:spcPts val="0"/>
              </a:spcBef>
              <a:buClr>
                <a:schemeClr val="dk1"/>
              </a:buClr>
              <a:buSzPct val="45833"/>
              <a:buFont typeface="Arial"/>
              <a:buNone/>
            </a:pPr>
            <a:r>
              <a:rPr lang="en" sz="2400"/>
              <a:t>This is an incredibly simple component but I’ve chosen it because it’ll highlight a lot of features of Polymer without getting too crazy :)</a:t>
            </a:r>
          </a:p>
          <a:p>
            <a:pPr lvl="0">
              <a:spcBef>
                <a:spcPts val="0"/>
              </a:spcBef>
              <a:buNone/>
            </a:pPr>
            <a:endParaRPr sz="2400"/>
          </a:p>
        </p:txBody>
      </p:sp>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41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Anytime you create a new Polymer element, you’ll want to create an html file to hold its definition. This is an HTML Import, one of the new Web Components standards, and we’ll use it to load our element into the application.</a:t>
            </a:r>
          </a:p>
          <a:p>
            <a:pPr lvl="0" rtl="0">
              <a:spcBef>
                <a:spcPts val="0"/>
              </a:spcBef>
              <a:buClr>
                <a:schemeClr val="dk1"/>
              </a:buClr>
              <a:buSzPct val="45833"/>
              <a:buFont typeface="Arial"/>
              <a:buNone/>
            </a:pPr>
            <a:r>
              <a:rPr lang="en" sz="2400"/>
              <a:t>I’ll call this file alert-banner.html</a:t>
            </a:r>
          </a:p>
          <a:p>
            <a:pPr lvl="0" rtl="0">
              <a:spcBef>
                <a:spcPts val="0"/>
              </a:spcBef>
              <a:buClr>
                <a:schemeClr val="dk1"/>
              </a:buClr>
              <a:buSzPct val="45833"/>
              <a:buFont typeface="Arial"/>
              <a:buNone/>
            </a:pPr>
            <a:r>
              <a:rPr lang="en" sz="2400"/>
              <a:t>Here you can see some of the boilerplate markup for creating your element definition.</a:t>
            </a:r>
          </a:p>
          <a:p>
            <a:pPr lvl="0">
              <a:spcBef>
                <a:spcPts val="0"/>
              </a:spcBef>
              <a:buNone/>
            </a:pPr>
            <a:endParaRPr sz="2400"/>
          </a:p>
        </p:txBody>
      </p:sp>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634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At the top I start by importing anything my element might depend on. This ensures those assets are loaded before my element attempts to register itself. In this case my only dependency is Polymer itself, so I’ll import that.</a:t>
            </a:r>
          </a:p>
          <a:p>
            <a:pPr lvl="0">
              <a:spcBef>
                <a:spcPts val="0"/>
              </a:spcBef>
              <a:buNone/>
            </a:pPr>
            <a:endParaRPr sz="240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8970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Next I have a dom-module tag. This is a special element that Polymer provides which gives you a place to specify your element’s template and JavaScript prototype.</a:t>
            </a:r>
          </a:p>
          <a:p>
            <a:pPr lvl="0" rtl="0">
              <a:spcBef>
                <a:spcPts val="0"/>
              </a:spcBef>
              <a:buClr>
                <a:schemeClr val="dk1"/>
              </a:buClr>
              <a:buSzPct val="45833"/>
              <a:buFont typeface="Arial"/>
              <a:buNone/>
            </a:pPr>
            <a:r>
              <a:rPr lang="en" sz="2400">
                <a:solidFill>
                  <a:schemeClr val="dk1"/>
                </a:solidFill>
              </a:rPr>
              <a:t>Note the </a:t>
            </a:r>
            <a:r>
              <a:rPr lang="en" sz="2400" b="1">
                <a:solidFill>
                  <a:schemeClr val="dk1"/>
                </a:solidFill>
              </a:rPr>
              <a:t>id</a:t>
            </a:r>
            <a:r>
              <a:rPr lang="en" sz="2400">
                <a:solidFill>
                  <a:schemeClr val="dk1"/>
                </a:solidFill>
              </a:rPr>
              <a:t> attribute which matches the tag name I’m creating. Polymer will use this id during registration to track down our element’s definition. This is useful in case we’ve concatenated and uglified all of our element definitions into one big file.</a:t>
            </a:r>
          </a:p>
          <a:p>
            <a:pPr lvl="0">
              <a:spcBef>
                <a:spcPts val="0"/>
              </a:spcBef>
              <a:buNone/>
            </a:pPr>
            <a:endParaRPr sz="240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34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 name="Shape 13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The 2nd group of people was also shown a display of jams. But this time, instead of 6 jars of jam, they were shown 24 jars of jam. And the display was much larger and fancier. People seemed to like the display a lot. They spent a fair bit of time there tasting all of the jams, etc.</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950132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Inside the dom-module I’ll add a template element (another of the new Web Component standards). Inside this template I can specify my element’s Local DOM, which is all the markup that will render on screen when someone uses my tag.</a:t>
            </a:r>
          </a:p>
          <a:p>
            <a:pPr lvl="0">
              <a:spcBef>
                <a:spcPts val="0"/>
              </a:spcBef>
              <a:buNone/>
            </a:pPr>
            <a:endParaRPr sz="2400"/>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314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2" name="Shape 3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May be familiar with the term Shadow DOM</a:t>
            </a:r>
          </a:p>
          <a:p>
            <a:pPr marL="0" marR="0" lvl="0" indent="-69850" algn="l" rtl="0">
              <a:lnSpc>
                <a:spcPct val="125000"/>
              </a:lnSpc>
              <a:spcBef>
                <a:spcPts val="0"/>
              </a:spcBef>
              <a:buClr>
                <a:schemeClr val="dk1"/>
              </a:buClr>
              <a:buSzPct val="45833"/>
              <a:buFont typeface="Arial"/>
              <a:buNone/>
            </a:pPr>
            <a:r>
              <a:rPr lang="en" sz="2400"/>
              <a:t>In 1.0 we’re not defaulting to the shadow dom polyfill.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490215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8" name="Shape 39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Instead we use a much lighter weight shim, nicknamed “shady dom”. Included as part of Polymer. Much better performance.</a:t>
            </a:r>
          </a:p>
          <a:p>
            <a:pPr marL="0" marR="0" lvl="0" indent="-69850" algn="l" rtl="0">
              <a:lnSpc>
                <a:spcPct val="125000"/>
              </a:lnSpc>
              <a:spcBef>
                <a:spcPts val="0"/>
              </a:spcBef>
              <a:buClr>
                <a:schemeClr val="dk1"/>
              </a:buClr>
              <a:buSzPct val="45833"/>
              <a:buFont typeface="Arial"/>
              <a:buNone/>
            </a:pPr>
            <a:r>
              <a:rPr lang="en" sz="2400"/>
              <a:t>You can still opt-in to the old Shadow DOM polyfill if you want. And ultimately we plan to switch back to using Shadow DOM when it is supported everywhere.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077462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3" name="Shape 4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Because we had these two terms floating around: “shadow dom” and “shady dom” we just started referring to either as “local dom”.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166576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Inside the dom-module I’ll add a template element (another of the new Web Component standards). Inside this template I can specify my element’s Local DOM, which is all the markup that will render on screen when someone uses my tag.</a:t>
            </a:r>
          </a:p>
          <a:p>
            <a:pPr lvl="0">
              <a:spcBef>
                <a:spcPts val="0"/>
              </a:spcBef>
              <a:buNone/>
            </a:pPr>
            <a:endParaRPr sz="2400"/>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51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I’ll drop some markup inside of hear for my banner. And when someone uses an instance of my alert-banner tag, they should see that markup render on screen.</a:t>
            </a:r>
          </a:p>
          <a:p>
            <a:pPr lvl="0" rtl="0">
              <a:spcBef>
                <a:spcPts val="0"/>
              </a:spcBef>
              <a:buClr>
                <a:schemeClr val="dk1"/>
              </a:buClr>
              <a:buSzPct val="45833"/>
              <a:buFont typeface="Arial"/>
              <a:buNone/>
            </a:pPr>
            <a:r>
              <a:rPr lang="en" sz="2400"/>
              <a:t>Note that you can include style tags in here as well. Those styles will be scoped to the component and not leak out and effect anything else on the page.</a:t>
            </a:r>
          </a:p>
          <a:p>
            <a:pPr lvl="0">
              <a:spcBef>
                <a:spcPts val="0"/>
              </a:spcBef>
              <a:buNone/>
            </a:pPr>
            <a:endParaRPr sz="2400"/>
          </a:p>
        </p:txBody>
      </p:sp>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584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By including a script tag and calling the Polymer constructor, we can pass an object that defines our element’s prototype, giving it unique properties and methods.</a:t>
            </a:r>
          </a:p>
          <a:p>
            <a:pPr lvl="0" rtl="0">
              <a:spcBef>
                <a:spcPts val="0"/>
              </a:spcBef>
              <a:buClr>
                <a:schemeClr val="dk1"/>
              </a:buClr>
              <a:buSzPct val="45833"/>
              <a:buFont typeface="Arial"/>
              <a:buNone/>
            </a:pPr>
            <a:r>
              <a:rPr lang="en" sz="2400">
                <a:solidFill>
                  <a:schemeClr val="dk1"/>
                </a:solidFill>
              </a:rPr>
              <a:t>The “is” property is important as it defines the tag name we’re going to register with the document. The </a:t>
            </a:r>
            <a:r>
              <a:rPr lang="en" sz="2400" b="1">
                <a:solidFill>
                  <a:schemeClr val="dk1"/>
                </a:solidFill>
              </a:rPr>
              <a:t>is</a:t>
            </a:r>
            <a:r>
              <a:rPr lang="en" sz="2400">
                <a:solidFill>
                  <a:schemeClr val="dk1"/>
                </a:solidFill>
              </a:rPr>
              <a:t> property, and the </a:t>
            </a:r>
            <a:r>
              <a:rPr lang="en" sz="2400" b="1">
                <a:solidFill>
                  <a:schemeClr val="dk1"/>
                </a:solidFill>
              </a:rPr>
              <a:t>id</a:t>
            </a:r>
            <a:r>
              <a:rPr lang="en" sz="2400">
                <a:solidFill>
                  <a:schemeClr val="dk1"/>
                </a:solidFill>
              </a:rPr>
              <a:t> on the dom-module should be the same.</a:t>
            </a:r>
          </a:p>
          <a:p>
            <a:pPr lvl="0" rtl="0">
              <a:spcBef>
                <a:spcPts val="0"/>
              </a:spcBef>
              <a:buClr>
                <a:schemeClr val="dk1"/>
              </a:buClr>
              <a:buSzPct val="45833"/>
              <a:buFont typeface="Arial"/>
              <a:buNone/>
            </a:pPr>
            <a:r>
              <a:rPr lang="en" sz="2400">
                <a:solidFill>
                  <a:schemeClr val="dk1"/>
                </a:solidFill>
              </a:rPr>
              <a:t>With this code in place we’ve actually done everything necessary to create our new tag. After we import this file into our index then someone can use our new tag like so…</a:t>
            </a:r>
          </a:p>
          <a:p>
            <a:pPr lvl="0">
              <a:spcBef>
                <a:spcPts val="0"/>
              </a:spcBef>
              <a:buNone/>
            </a:pPr>
            <a:endParaRPr sz="2400"/>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195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4" name="Shape 4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on their screen they would see the banner render</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903662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Like this!</a:t>
            </a:r>
          </a:p>
          <a:p>
            <a:pPr lvl="0">
              <a:spcBef>
                <a:spcPts val="0"/>
              </a:spcBef>
              <a:buNone/>
            </a:pPr>
            <a:endParaRPr sz="2400"/>
          </a:p>
        </p:txBody>
      </p:sp>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575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Right now the element is reusable because we hard coded the text in it. Let’s change that. Instead of hard coding text we can let the user pass in their own content using a content element.</a:t>
            </a:r>
          </a:p>
          <a:p>
            <a:pPr lvl="0">
              <a:spcBef>
                <a:spcPts val="0"/>
              </a:spcBef>
              <a:buNone/>
            </a:pPr>
            <a:endParaRPr sz="2400"/>
          </a:p>
        </p:txBody>
      </p:sp>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61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But when it came time to make a purchase…</a:t>
            </a:r>
          </a:p>
          <a:p>
            <a:pPr lvl="0" rtl="0">
              <a:spcBef>
                <a:spcPts val="0"/>
              </a:spcBef>
              <a:buClr>
                <a:schemeClr val="dk1"/>
              </a:buClr>
              <a:buSzPct val="45833"/>
              <a:buFont typeface="Arial"/>
              <a:buNone/>
            </a:pPr>
            <a:r>
              <a:rPr lang="en" sz="2400"/>
              <a:t>The group that looked at 6 jars of jam?</a:t>
            </a:r>
          </a:p>
          <a:p>
            <a:pPr lvl="0">
              <a:spcBef>
                <a:spcPts val="0"/>
              </a:spcBef>
              <a:buNone/>
            </a:pPr>
            <a:endParaRPr sz="2400"/>
          </a:p>
        </p:txBody>
      </p:sp>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8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The content element lets us invite content from the “light dom” into the “local/shadow dom”.</a:t>
            </a:r>
          </a:p>
          <a:p>
            <a:pPr lvl="0">
              <a:spcBef>
                <a:spcPts val="0"/>
              </a:spcBef>
              <a:buNone/>
            </a:pPr>
            <a:endParaRPr sz="2400"/>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827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R="0" lvl="0" algn="l" rtl="0">
              <a:lnSpc>
                <a:spcPct val="125000"/>
              </a:lnSpc>
              <a:spcBef>
                <a:spcPts val="0"/>
              </a:spcBef>
              <a:buClr>
                <a:schemeClr val="dk1"/>
              </a:buClr>
              <a:buSzPct val="45833"/>
              <a:buFont typeface="Arial"/>
              <a:buNone/>
            </a:pPr>
            <a:r>
              <a:rPr lang="en" sz="2400"/>
              <a:t>To better define the term: We usually refer to the world outside of your component’s local dom as the “light dom”. This is a holdover from when we called everything inside the component “shadow dom”.</a:t>
            </a:r>
          </a:p>
          <a:p>
            <a:pPr marR="0" lvl="0" algn="l" rtl="0">
              <a:lnSpc>
                <a:spcPct val="125000"/>
              </a:lnSpc>
              <a:spcBef>
                <a:spcPts val="0"/>
              </a:spcBef>
              <a:buClr>
                <a:schemeClr val="dk1"/>
              </a:buClr>
              <a:buSzPct val="45833"/>
              <a:buFont typeface="Arial"/>
              <a:buNone/>
            </a:pPr>
            <a:r>
              <a:rPr lang="en" sz="2400"/>
              <a:t>So how does the element know which content to select from the light dom?</a:t>
            </a:r>
          </a:p>
          <a:p>
            <a:pPr marR="0" lvl="0" algn="l" rtl="0">
              <a:lnSpc>
                <a:spcPct val="125000"/>
              </a:lnSpc>
              <a:spcBef>
                <a:spcPts val="0"/>
              </a:spcBef>
              <a:buNone/>
            </a:pPr>
            <a:endParaRPr sz="2400"/>
          </a:p>
        </p:txBody>
      </p:sp>
    </p:spTree>
    <p:extLst>
      <p:ext uri="{BB962C8B-B14F-4D97-AF65-F5344CB8AC3E}">
        <p14:creationId xmlns:p14="http://schemas.microsoft.com/office/powerpoint/2010/main" val="2844666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0" name="Shape 4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45833"/>
              <a:buFont typeface="Arial"/>
              <a:buNone/>
            </a:pPr>
            <a:r>
              <a:rPr lang="en" sz="2400">
                <a:solidFill>
                  <a:schemeClr val="dk1"/>
                </a:solidFill>
              </a:rPr>
              <a:t>By giving our content element a select attribute we can specify what content we want to invite in.</a:t>
            </a:r>
          </a:p>
          <a:p>
            <a:pPr lvl="0" rtl="0">
              <a:spcBef>
                <a:spcPts val="0"/>
              </a:spcBef>
              <a:buClr>
                <a:schemeClr val="dk1"/>
              </a:buClr>
              <a:buSzPct val="45833"/>
              <a:buFont typeface="Arial"/>
              <a:buNone/>
            </a:pPr>
            <a:r>
              <a:rPr lang="en" sz="2400">
                <a:solidFill>
                  <a:schemeClr val="dk1"/>
                </a:solidFill>
              </a:rPr>
              <a:t>Select attributes use css selectors, so any child with the “message” class will be projected into the local dom at this location.</a:t>
            </a:r>
          </a:p>
          <a:p>
            <a:pPr lvl="0" rtl="0">
              <a:spcBef>
                <a:spcPts val="0"/>
              </a:spcBef>
              <a:buClr>
                <a:schemeClr val="dk1"/>
              </a:buClr>
              <a:buFont typeface="Arial"/>
              <a:buNone/>
            </a:pPr>
            <a:endParaRPr sz="2400">
              <a:solidFill>
                <a:schemeClr val="dk1"/>
              </a:solidFill>
            </a:endParaRP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4674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So someone uses an alert banner in their app…</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865042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5" name="Shape 4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they add a child…</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488178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0" name="Shape 5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With a matching message class. Now this content will render as if it was inside our element’s local dom.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75284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solidFill>
                  <a:schemeClr val="dk1"/>
                </a:solidFill>
              </a:rPr>
              <a:t>Allowing us to change the message that displays on screen when the banner is used. You can have as many content tags inside of your element as you want. This is an </a:t>
            </a:r>
            <a:r>
              <a:rPr lang="en" sz="2400" b="1">
                <a:solidFill>
                  <a:schemeClr val="dk1"/>
                </a:solidFill>
              </a:rPr>
              <a:t>extremely</a:t>
            </a:r>
            <a:r>
              <a:rPr lang="en" sz="2400">
                <a:solidFill>
                  <a:schemeClr val="dk1"/>
                </a:solidFill>
              </a:rPr>
              <a:t> powerful feature.</a:t>
            </a:r>
          </a:p>
          <a:p>
            <a:pPr lvl="0" rtl="0">
              <a:spcBef>
                <a:spcPts val="0"/>
              </a:spcBef>
              <a:buClr>
                <a:schemeClr val="dk1"/>
              </a:buClr>
              <a:buSzPct val="45833"/>
              <a:buFont typeface="Arial"/>
              <a:buNone/>
            </a:pPr>
            <a:r>
              <a:rPr lang="en" sz="2400">
                <a:solidFill>
                  <a:schemeClr val="dk1"/>
                </a:solidFill>
              </a:rPr>
              <a:t>The last thing I’d like to do is make this element configurable…</a:t>
            </a:r>
          </a:p>
          <a:p>
            <a:pPr lvl="0">
              <a:spcBef>
                <a:spcPts val="0"/>
              </a:spcBef>
              <a:buNone/>
            </a:pPr>
            <a:endParaRPr sz="2400"/>
          </a:p>
        </p:txBody>
      </p:sp>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744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One of the best aspects of HTML is that you can take an element, like a checkbox, and add a single attribute to it, to change its state.</a:t>
            </a:r>
          </a:p>
          <a:p>
            <a:pPr lvl="0">
              <a:spcBef>
                <a:spcPts val="0"/>
              </a:spcBef>
              <a:buNone/>
            </a:pPr>
            <a:endParaRPr sz="2400"/>
          </a:p>
        </p:txBody>
      </p:sp>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162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that attribute is mapped to a property in JavaScript. So if I wanted to configure my element imperatively I could do that as well.</a:t>
            </a:r>
          </a:p>
          <a:p>
            <a:pPr lvl="0">
              <a:spcBef>
                <a:spcPts val="0"/>
              </a:spcBef>
              <a:buNone/>
            </a:pPr>
            <a:endParaRPr sz="2400"/>
          </a:p>
        </p:txBody>
      </p:sp>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74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I’d like to add this same kind of behavior to my own element.</a:t>
            </a:r>
          </a:p>
          <a:p>
            <a:pPr lvl="0">
              <a:spcBef>
                <a:spcPts val="0"/>
              </a:spcBef>
              <a:buNone/>
            </a:pPr>
            <a:endParaRPr sz="2400"/>
          </a:p>
        </p:txBody>
      </p:sp>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54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About 30% of them ended up using their coupon and buying a jar</a:t>
            </a:r>
          </a:p>
          <a:p>
            <a:pPr lvl="0">
              <a:spcBef>
                <a:spcPts val="0"/>
              </a:spcBef>
              <a:buNone/>
            </a:pPr>
            <a:endParaRPr sz="2400"/>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112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To do that I’ll give my element a properties object</a:t>
            </a:r>
          </a:p>
          <a:p>
            <a:pPr lvl="0">
              <a:spcBef>
                <a:spcPts val="0"/>
              </a:spcBef>
              <a:buNone/>
            </a:pPr>
            <a:endParaRPr sz="2400"/>
          </a:p>
        </p:txBody>
      </p:sp>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378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2" name="Shape 54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And I’ll give it a “shown” property.</a:t>
            </a:r>
          </a:p>
          <a:p>
            <a:pPr marL="0" marR="0" lvl="0" indent="-69850" algn="l" rtl="0">
              <a:lnSpc>
                <a:spcPct val="125000"/>
              </a:lnSpc>
              <a:spcBef>
                <a:spcPts val="0"/>
              </a:spcBef>
              <a:buClr>
                <a:schemeClr val="dk1"/>
              </a:buClr>
              <a:buSzPct val="45833"/>
              <a:buFont typeface="Arial"/>
              <a:buNone/>
            </a:pPr>
            <a:r>
              <a:rPr lang="en" sz="2400"/>
              <a:t>And I can add metadata to this property</a:t>
            </a:r>
          </a:p>
          <a:p>
            <a:pPr marL="0" marR="0" lvl="0" indent="-69850" algn="l" rtl="0">
              <a:lnSpc>
                <a:spcPct val="125000"/>
              </a:lnSpc>
              <a:spcBef>
                <a:spcPts val="0"/>
              </a:spcBef>
              <a:buClr>
                <a:schemeClr val="dk1"/>
              </a:buClr>
              <a:buSzPct val="45833"/>
              <a:buFont typeface="Arial"/>
              <a:buNone/>
            </a:pPr>
            <a:r>
              <a:rPr lang="en" sz="2400"/>
              <a:t>I can specify a type, so if someone passes in the value via an attribute, Polymer will deserialize to that type. You can see here that I’ve specified it’s a boolean.</a:t>
            </a:r>
          </a:p>
          <a:p>
            <a:pPr marL="0" marR="0" lvl="0" indent="-69850" algn="l" rtl="0">
              <a:lnSpc>
                <a:spcPct val="125000"/>
              </a:lnSpc>
              <a:spcBef>
                <a:spcPts val="0"/>
              </a:spcBef>
              <a:buClr>
                <a:schemeClr val="dk1"/>
              </a:buClr>
              <a:buSzPct val="45833"/>
              <a:buFont typeface="Arial"/>
              <a:buNone/>
            </a:pPr>
            <a:r>
              <a:rPr lang="en" sz="2400"/>
              <a:t>I can give it a default value of false</a:t>
            </a:r>
          </a:p>
          <a:p>
            <a:pPr marL="0" marR="0" lvl="0" indent="-69850" algn="l" rtl="0">
              <a:lnSpc>
                <a:spcPct val="125000"/>
              </a:lnSpc>
              <a:spcBef>
                <a:spcPts val="0"/>
              </a:spcBef>
              <a:buClr>
                <a:schemeClr val="dk1"/>
              </a:buClr>
              <a:buSzPct val="45833"/>
              <a:buFont typeface="Arial"/>
              <a:buNone/>
            </a:pPr>
            <a:r>
              <a:rPr lang="en" sz="2400"/>
              <a:t>And I can have it dispatch events whenever it changes by using this notify: true flag. Setting notify to true will also make this property two-way bindable using Polymer’s data binding system.</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3783434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So we can bind the state of that property, to our markup</a:t>
            </a:r>
          </a:p>
          <a:p>
            <a:pPr lvl="0" rtl="0">
              <a:spcBef>
                <a:spcPts val="0"/>
              </a:spcBef>
              <a:buClr>
                <a:schemeClr val="dk1"/>
              </a:buClr>
              <a:buSzPct val="45833"/>
              <a:buFont typeface="Arial"/>
              <a:buNone/>
            </a:pPr>
            <a:r>
              <a:rPr lang="en" sz="2400"/>
              <a:t>I can use a hidden attribute on the alert div and toggle it on or off based on the state of my shown attribute.</a:t>
            </a:r>
          </a:p>
          <a:p>
            <a:pPr lvl="0">
              <a:spcBef>
                <a:spcPts val="0"/>
              </a:spcBef>
              <a:buNone/>
            </a:pPr>
            <a:endParaRPr sz="2400"/>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380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8" name="Shape 55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What that means is someone can use our alert banner and by default, shown is false, so we don’t see anything.</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763448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5" name="Shape 5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We add a shown attribute, and it shows up.</a:t>
            </a:r>
          </a:p>
          <a:p>
            <a:pPr marL="0" marR="0" lvl="0" indent="-69850" algn="l" rtl="0">
              <a:lnSpc>
                <a:spcPct val="125000"/>
              </a:lnSpc>
              <a:spcBef>
                <a:spcPts val="0"/>
              </a:spcBef>
              <a:buClr>
                <a:schemeClr val="dk1"/>
              </a:buClr>
              <a:buSzPct val="45833"/>
              <a:buFont typeface="Arial"/>
              <a:buNone/>
            </a:pPr>
            <a:r>
              <a:rPr lang="en" sz="2400"/>
              <a:t>Just like a checked attribute on a checkbox.</a:t>
            </a:r>
          </a:p>
          <a:p>
            <a:pPr marL="0" marR="0" lvl="0" indent="-69850" algn="l" rtl="0">
              <a:lnSpc>
                <a:spcPct val="125000"/>
              </a:lnSpc>
              <a:spcBef>
                <a:spcPts val="0"/>
              </a:spcBef>
              <a:buClr>
                <a:schemeClr val="dk1"/>
              </a:buClr>
              <a:buSzPct val="45833"/>
              <a:buFont typeface="Arial"/>
              <a:buNone/>
            </a:pPr>
            <a:r>
              <a:rPr lang="en" sz="2400"/>
              <a:t>Now your elements work just like native HTML. They’re indistinguishable from what’s already built in to the browser and that’s really powerful.</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6685567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1" name="Shape 57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Up to this point, I’ve mainly been talking about building my own elements.</a:t>
            </a:r>
          </a:p>
          <a:p>
            <a:pPr marL="0" marR="0" lvl="0" indent="-69850" algn="l" rtl="0">
              <a:lnSpc>
                <a:spcPct val="125000"/>
              </a:lnSpc>
              <a:spcBef>
                <a:spcPts val="0"/>
              </a:spcBef>
              <a:buClr>
                <a:schemeClr val="dk1"/>
              </a:buClr>
              <a:buSzPct val="45833"/>
              <a:buFont typeface="Arial"/>
              <a:buNone/>
            </a:pPr>
            <a:r>
              <a:rPr lang="en" sz="2400"/>
              <a:t>But the beauty of Web Components is that you can reuse elements.</a:t>
            </a:r>
          </a:p>
          <a:p>
            <a:pPr marL="0" marR="0" lvl="0" indent="-69850" algn="l" rtl="0">
              <a:lnSpc>
                <a:spcPct val="125000"/>
              </a:lnSpc>
              <a:spcBef>
                <a:spcPts val="0"/>
              </a:spcBef>
              <a:buClr>
                <a:schemeClr val="dk1"/>
              </a:buClr>
              <a:buSzPct val="45833"/>
              <a:buFont typeface="Arial"/>
              <a:buNone/>
            </a:pPr>
            <a:r>
              <a:rPr lang="en" sz="2400"/>
              <a:t>When you want to add a new feature, instead of having to write it yourself…</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2354851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837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5" name="Shape 5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lnSpc>
                <a:spcPct val="125000"/>
              </a:lnSpc>
              <a:spcBef>
                <a:spcPts val="0"/>
              </a:spcBef>
              <a:buClr>
                <a:schemeClr val="dk1"/>
              </a:buClr>
              <a:buSzPct val="25000"/>
              <a:buFont typeface="Arial"/>
              <a:buNone/>
            </a:pPr>
            <a:r>
              <a:rPr lang="en" sz="2400">
                <a:solidFill>
                  <a:schemeClr val="dk1"/>
                </a:solidFill>
              </a:rPr>
              <a:t>So, in addition to building the Polymer library, we’ve also created element sets. Which we call “product lines.”</a:t>
            </a:r>
          </a:p>
          <a:p>
            <a:pPr lvl="0" rtl="0">
              <a:lnSpc>
                <a:spcPct val="125000"/>
              </a:lnSpc>
              <a:spcBef>
                <a:spcPts val="0"/>
              </a:spcBef>
              <a:buClr>
                <a:schemeClr val="dk1"/>
              </a:buClr>
              <a:buSzPct val="25000"/>
              <a:buFont typeface="Arial"/>
              <a:buNone/>
            </a:pPr>
            <a:r>
              <a:rPr lang="en" sz="2400">
                <a:solidFill>
                  <a:schemeClr val="dk1"/>
                </a:solidFill>
              </a:rPr>
              <a:t>Previously we had core and paper…</a:t>
            </a:r>
          </a:p>
          <a:p>
            <a:pPr marL="0" marR="0" lvl="0" indent="0" algn="l" rtl="0">
              <a:lnSpc>
                <a:spcPct val="125000"/>
              </a:lnSpc>
              <a:spcBef>
                <a:spcPts val="0"/>
              </a:spcBef>
              <a:buNone/>
            </a:pPr>
            <a:endParaRPr sz="2400"/>
          </a:p>
          <a:p>
            <a:pPr marL="0" marR="0" lvl="0" indent="0" algn="l" rtl="0">
              <a:lnSpc>
                <a:spcPct val="125000"/>
              </a:lnSpc>
              <a:spcBef>
                <a:spcPts val="0"/>
              </a:spcBef>
              <a:buNone/>
            </a:pPr>
            <a:endParaRPr sz="2400"/>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“core” elements have been renamed to “iron” elements and these provide the basic building blocks for your application.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“paper” elements are our implementation of material design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Also working on other sets…</a:t>
            </a:r>
          </a:p>
        </p:txBody>
      </p:sp>
    </p:spTree>
    <p:extLst>
      <p:ext uri="{BB962C8B-B14F-4D97-AF65-F5344CB8AC3E}">
        <p14:creationId xmlns:p14="http://schemas.microsoft.com/office/powerpoint/2010/main" val="38198435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5" name="Shape 5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First: the Google Web Components</a:t>
            </a:r>
          </a:p>
        </p:txBody>
      </p:sp>
    </p:spTree>
    <p:extLst>
      <p:ext uri="{BB962C8B-B14F-4D97-AF65-F5344CB8AC3E}">
        <p14:creationId xmlns:p14="http://schemas.microsoft.com/office/powerpoint/2010/main" val="2670357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3" name="Shape 6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Google has over 250 APIs that developers can leverage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Maps, Charts, Translate, etc.</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services can be really powerful, but often can be difficult to setup.</a:t>
            </a:r>
          </a:p>
          <a:p>
            <a:pPr marL="0" marR="0" lvl="0" indent="0" algn="l" rtl="0">
              <a:lnSpc>
                <a:spcPct val="125000"/>
              </a:lnSpc>
              <a:spcBef>
                <a:spcPts val="0"/>
              </a:spcBef>
              <a:buSzPct val="25000"/>
              <a:buNone/>
            </a:pPr>
            <a:r>
              <a:rPr lang="en" sz="2400" b="1" i="0" u="none" strike="noStrike" cap="none">
                <a:latin typeface="Arial"/>
                <a:ea typeface="Arial"/>
                <a:cs typeface="Arial"/>
                <a:sym typeface="Arial"/>
              </a:rPr>
              <a:t>“SDK of Google API’s all surfaced as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you need to work with maps, or sheets, or youtube there’s an element for that </a:t>
            </a:r>
          </a:p>
        </p:txBody>
      </p:sp>
    </p:spTree>
    <p:extLst>
      <p:ext uri="{BB962C8B-B14F-4D97-AF65-F5344CB8AC3E}">
        <p14:creationId xmlns:p14="http://schemas.microsoft.com/office/powerpoint/2010/main" val="303362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the group that looked at 24 jars of jam?</a:t>
            </a:r>
          </a:p>
          <a:p>
            <a:pPr lvl="0">
              <a:spcBef>
                <a:spcPts val="0"/>
              </a:spcBef>
              <a:buNone/>
            </a:pPr>
            <a:endParaRPr sz="240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7746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elements as the common interface, it becomes dramatically easier to leverage these services in your application</a:t>
            </a:r>
          </a:p>
        </p:txBody>
      </p:sp>
    </p:spTree>
    <p:extLst>
      <p:ext uri="{BB962C8B-B14F-4D97-AF65-F5344CB8AC3E}">
        <p14:creationId xmlns:p14="http://schemas.microsoft.com/office/powerpoint/2010/main" val="3947581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3" name="Shape 6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Next I’d like to talk about Platinum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Right now, new features like push notifications, offline caching, background sync, these are all landing in the browser.</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Previously only for native apps, but now we can take advantage of it.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But these features are designed as powerful, low level primitives, which means there’s a learning curve and they can take some time to setup.</a:t>
            </a:r>
          </a:p>
        </p:txBody>
      </p:sp>
    </p:spTree>
    <p:extLst>
      <p:ext uri="{BB962C8B-B14F-4D97-AF65-F5344CB8AC3E}">
        <p14:creationId xmlns:p14="http://schemas.microsoft.com/office/powerpoint/2010/main" val="2276930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0" name="Shape 6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Next I’d like to talk about Platinum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Right now, new features like push notifications, and offline caching</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Previously only available in native apps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Powerful, but low level. Learning curve.</a:t>
            </a:r>
          </a:p>
        </p:txBody>
      </p:sp>
    </p:spTree>
    <p:extLst>
      <p:ext uri="{BB962C8B-B14F-4D97-AF65-F5344CB8AC3E}">
        <p14:creationId xmlns:p14="http://schemas.microsoft.com/office/powerpoint/2010/main" val="2054940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8" name="Shape 6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the Platinum product line, we’ve rolled these features into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Drop a push notification manager onto your page, and instantly your app is able to send notifications to your users. Even if they don’t have the browser open.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Or add a caching element to make your entire application work offline.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are things that we’ve dreamed about for years, and now they’re just a single element away.</a:t>
            </a:r>
          </a:p>
        </p:txBody>
      </p:sp>
    </p:spTree>
    <p:extLst>
      <p:ext uri="{BB962C8B-B14F-4D97-AF65-F5344CB8AC3E}">
        <p14:creationId xmlns:p14="http://schemas.microsoft.com/office/powerpoint/2010/main" val="1368616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56" name="Shape 65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With the Platinum product line, we’ve rolled these features into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Drop a push notification manager onto your page, and instantly your app is able to send notifications to your users. Even if they don’t have the browser open.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Or add a caching element to make your entire application work offline.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are things that we’ve dreamed about for years, and now they’re just a single element away.</a:t>
            </a:r>
          </a:p>
        </p:txBody>
      </p:sp>
    </p:spTree>
    <p:extLst>
      <p:ext uri="{BB962C8B-B14F-4D97-AF65-F5344CB8AC3E}">
        <p14:creationId xmlns:p14="http://schemas.microsoft.com/office/powerpoint/2010/main" val="29532869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67" name="Shape 66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Gold elements</a:t>
            </a:r>
          </a:p>
        </p:txBody>
      </p:sp>
    </p:spTree>
    <p:extLst>
      <p:ext uri="{BB962C8B-B14F-4D97-AF65-F5344CB8AC3E}">
        <p14:creationId xmlns:p14="http://schemas.microsoft.com/office/powerpoint/2010/main" val="3824950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5" name="Shape 6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Gold elements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Specifically targeted at e-commerce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Making the checkout flow as smooth as possible, especially on mobile.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Recent stats showed that 85% of U.S. retailers mobile traffic comes from the web.</a:t>
            </a:r>
          </a:p>
        </p:txBody>
      </p:sp>
    </p:spTree>
    <p:extLst>
      <p:ext uri="{BB962C8B-B14F-4D97-AF65-F5344CB8AC3E}">
        <p14:creationId xmlns:p14="http://schemas.microsoft.com/office/powerpoint/2010/main" val="123894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4" name="Shape 6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Autovalidating credit card fields, email fields, phone number fields, and more that are mobile-optimized, and marked up for autocompleting.</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We’ve found that when you correctly use autocomplete on your forms, users finish the checkout flow 30% faster.</a:t>
            </a:r>
          </a:p>
        </p:txBody>
      </p:sp>
    </p:spTree>
    <p:extLst>
      <p:ext uri="{BB962C8B-B14F-4D97-AF65-F5344CB8AC3E}">
        <p14:creationId xmlns:p14="http://schemas.microsoft.com/office/powerpoint/2010/main" val="771605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2" name="Shape 6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As with all of our product lines, we expect this set to continue to grow as we tackle all of the problems that come up in the mobile e-commerce space, but we’re really excited for you to start working with these today.</a:t>
            </a:r>
          </a:p>
        </p:txBody>
      </p:sp>
    </p:spTree>
    <p:extLst>
      <p:ext uri="{BB962C8B-B14F-4D97-AF65-F5344CB8AC3E}">
        <p14:creationId xmlns:p14="http://schemas.microsoft.com/office/powerpoint/2010/main" val="35977861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those are the element product lines that we’re shipping today.</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If you want to browse the collection you can go to </a:t>
            </a:r>
            <a:r>
              <a:rPr lang="en" sz="2400" b="0" i="0" u="sng" strike="noStrike" cap="none">
                <a:solidFill>
                  <a:schemeClr val="hlink"/>
                </a:solidFill>
                <a:latin typeface="Arial"/>
                <a:ea typeface="Arial"/>
                <a:cs typeface="Arial"/>
                <a:sym typeface="Arial"/>
                <a:hlinkClick r:id="rId3"/>
              </a:rPr>
              <a:t>elements.polymer-project.org</a:t>
            </a:r>
          </a:p>
        </p:txBody>
      </p:sp>
    </p:spTree>
    <p:extLst>
      <p:ext uri="{BB962C8B-B14F-4D97-AF65-F5344CB8AC3E}">
        <p14:creationId xmlns:p14="http://schemas.microsoft.com/office/powerpoint/2010/main" val="5037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And the group that looked at 24 jars of jam?</a:t>
            </a:r>
          </a:p>
          <a:p>
            <a:pPr lvl="0">
              <a:spcBef>
                <a:spcPts val="0"/>
              </a:spcBef>
              <a:buNone/>
            </a:pPr>
            <a:endParaRPr sz="240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238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3" name="Shape 7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That will take you to our catalog.</a:t>
            </a:r>
          </a:p>
          <a:p>
            <a:pPr marL="0" marR="0" lvl="0" indent="0" algn="l" rtl="0">
              <a:lnSpc>
                <a:spcPct val="125000"/>
              </a:lnSpc>
              <a:spcBef>
                <a:spcPts val="0"/>
              </a:spcBef>
              <a:buSzPct val="25000"/>
              <a:buNone/>
            </a:pPr>
            <a:r>
              <a:rPr lang="en" sz="2400"/>
              <a:t>So the next time you want to add a feature to your app you can say...</a:t>
            </a:r>
          </a:p>
        </p:txBody>
      </p:sp>
    </p:spTree>
    <p:extLst>
      <p:ext uri="{BB962C8B-B14F-4D97-AF65-F5344CB8AC3E}">
        <p14:creationId xmlns:p14="http://schemas.microsoft.com/office/powerpoint/2010/main" val="34334713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5640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1" name="Shape 7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This is actually one of the areas where I still get a lot of questions.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Excited about web components but they’re not sure how to use them to build something an entire app.</a:t>
            </a:r>
          </a:p>
        </p:txBody>
      </p:sp>
    </p:spTree>
    <p:extLst>
      <p:ext uri="{BB962C8B-B14F-4D97-AF65-F5344CB8AC3E}">
        <p14:creationId xmlns:p14="http://schemas.microsoft.com/office/powerpoint/2010/main" val="26994114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8" name="Shape 7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To help with this we’ve created a new project which we’re calling Polymer Starter Kit.</a:t>
            </a:r>
          </a:p>
        </p:txBody>
      </p:sp>
    </p:spTree>
    <p:extLst>
      <p:ext uri="{BB962C8B-B14F-4D97-AF65-F5344CB8AC3E}">
        <p14:creationId xmlns:p14="http://schemas.microsoft.com/office/powerpoint/2010/main" val="2360991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4" name="Shape 7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An opinionated starting point for Polymer 1.0 that looks great across devices.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what’s included?</a:t>
            </a:r>
          </a:p>
        </p:txBody>
      </p:sp>
    </p:spTree>
    <p:extLst>
      <p:ext uri="{BB962C8B-B14F-4D97-AF65-F5344CB8AC3E}">
        <p14:creationId xmlns:p14="http://schemas.microsoft.com/office/powerpoint/2010/main" val="674765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0" name="Shape 75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Well out of the box you’re going to get layout templates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Personally I love this stuff because I hate looking at blank page.</a:t>
            </a:r>
          </a:p>
        </p:txBody>
      </p:sp>
    </p:spTree>
    <p:extLst>
      <p:ext uri="{BB962C8B-B14F-4D97-AF65-F5344CB8AC3E}">
        <p14:creationId xmlns:p14="http://schemas.microsoft.com/office/powerpoint/2010/main" val="31314149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8" name="Shape 75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So we’ve got templates for Navigation Cards </a:t>
            </a:r>
          </a:p>
        </p:txBody>
      </p:sp>
    </p:spTree>
    <p:extLst>
      <p:ext uri="{BB962C8B-B14F-4D97-AF65-F5344CB8AC3E}">
        <p14:creationId xmlns:p14="http://schemas.microsoft.com/office/powerpoint/2010/main" val="34289959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4" name="Shape 76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LIST DETAIL, for building things like contact lists or feeds</a:t>
            </a:r>
          </a:p>
        </p:txBody>
      </p:sp>
    </p:spTree>
    <p:extLst>
      <p:ext uri="{BB962C8B-B14F-4D97-AF65-F5344CB8AC3E}">
        <p14:creationId xmlns:p14="http://schemas.microsoft.com/office/powerpoint/2010/main" val="35289262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0" name="Shape 7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As well as wider card views, for situations where you really want to have bold visual content.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Only a subset of the templates that are available today.</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We’re going to keep growing this set.</a:t>
            </a:r>
          </a:p>
        </p:txBody>
      </p:sp>
    </p:spTree>
    <p:extLst>
      <p:ext uri="{BB962C8B-B14F-4D97-AF65-F5344CB8AC3E}">
        <p14:creationId xmlns:p14="http://schemas.microsoft.com/office/powerpoint/2010/main" val="12463774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6" name="Shape 77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Each layout is fully responsive</a:t>
            </a:r>
          </a:p>
        </p:txBody>
      </p:sp>
    </p:spTree>
    <p:extLst>
      <p:ext uri="{BB962C8B-B14F-4D97-AF65-F5344CB8AC3E}">
        <p14:creationId xmlns:p14="http://schemas.microsoft.com/office/powerpoint/2010/main" val="420192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69850" algn="l" rtl="0">
              <a:lnSpc>
                <a:spcPct val="125000"/>
              </a:lnSpc>
              <a:spcBef>
                <a:spcPts val="0"/>
              </a:spcBef>
              <a:buClr>
                <a:schemeClr val="dk1"/>
              </a:buClr>
              <a:buSzPct val="45833"/>
              <a:buFont typeface="Arial"/>
              <a:buNone/>
            </a:pPr>
            <a:r>
              <a:rPr lang="en" sz="2400"/>
              <a:t>My friend Addy Osmani summed this up really well with this quote</a:t>
            </a:r>
          </a:p>
          <a:p>
            <a:pPr marL="0" marR="0" lvl="0" indent="0" algn="l" rtl="0">
              <a:lnSpc>
                <a:spcPct val="125000"/>
              </a:lnSpc>
              <a:spcBef>
                <a:spcPts val="0"/>
              </a:spcBef>
              <a:buNone/>
            </a:pPr>
            <a:endParaRPr sz="2400"/>
          </a:p>
        </p:txBody>
      </p:sp>
    </p:spTree>
    <p:extLst>
      <p:ext uri="{BB962C8B-B14F-4D97-AF65-F5344CB8AC3E}">
        <p14:creationId xmlns:p14="http://schemas.microsoft.com/office/powerpoint/2010/main" val="1309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4" name="Shape 7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Material Design spec recently updated with breakpoints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Baked into the templates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This is a best guess, update if you need to… starter kit makes this really easy for you.</a:t>
            </a:r>
          </a:p>
        </p:txBody>
      </p:sp>
    </p:spTree>
    <p:extLst>
      <p:ext uri="{BB962C8B-B14F-4D97-AF65-F5344CB8AC3E}">
        <p14:creationId xmlns:p14="http://schemas.microsoft.com/office/powerpoint/2010/main" val="224466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Full fledged support for CSS custom properties.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All of the paper elements get it as well</a:t>
            </a:r>
          </a:p>
        </p:txBody>
      </p:sp>
    </p:spTree>
    <p:extLst>
      <p:ext uri="{BB962C8B-B14F-4D97-AF65-F5344CB8AC3E}">
        <p14:creationId xmlns:p14="http://schemas.microsoft.com/office/powerpoint/2010/main" val="11770321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33" name="Shape 83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most engaging experience possible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These include support for Meta theme color and Web App install banners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And once they’ve installed your app</a:t>
            </a:r>
          </a:p>
        </p:txBody>
      </p:sp>
    </p:spTree>
    <p:extLst>
      <p:ext uri="{BB962C8B-B14F-4D97-AF65-F5344CB8AC3E}">
        <p14:creationId xmlns:p14="http://schemas.microsoft.com/office/powerpoint/2010/main" val="2110277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43" name="Shape 8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The starter kit provides cross-device icons</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Whether you’re on Android, iOS or Windows Phone.</a:t>
            </a:r>
          </a:p>
        </p:txBody>
      </p:sp>
    </p:spTree>
    <p:extLst>
      <p:ext uri="{BB962C8B-B14F-4D97-AF65-F5344CB8AC3E}">
        <p14:creationId xmlns:p14="http://schemas.microsoft.com/office/powerpoint/2010/main" val="9517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3" name="Shape 85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We should also touch on the offline capabilities of Polymer Starter Kit</a:t>
            </a:r>
          </a:p>
        </p:txBody>
      </p:sp>
    </p:spTree>
    <p:extLst>
      <p:ext uri="{BB962C8B-B14F-4D97-AF65-F5344CB8AC3E}">
        <p14:creationId xmlns:p14="http://schemas.microsoft.com/office/powerpoint/2010/main" val="2990695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60" name="Shape 8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I’m pleased to say that Polymer Starter Kit is offline-first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Comes with support for Service Worker already set up for you out of the box.</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Fire it up, go offline on your device and you’ll still be able to access the content.</a:t>
            </a:r>
          </a:p>
        </p:txBody>
      </p:sp>
    </p:spTree>
    <p:extLst>
      <p:ext uri="{BB962C8B-B14F-4D97-AF65-F5344CB8AC3E}">
        <p14:creationId xmlns:p14="http://schemas.microsoft.com/office/powerpoint/2010/main" val="32201628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66" name="Shape 8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Now setting Service Worker up usually involves a ton of boilerplate.</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You need to configure your registration, caching</a:t>
            </a:r>
            <a:r>
              <a:rPr lang="en" sz="2400"/>
              <a:t>, etc..</a:t>
            </a:r>
          </a:p>
        </p:txBody>
      </p:sp>
    </p:spTree>
    <p:extLst>
      <p:ext uri="{BB962C8B-B14F-4D97-AF65-F5344CB8AC3E}">
        <p14:creationId xmlns:p14="http://schemas.microsoft.com/office/powerpoint/2010/main" val="14185409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a:t>You can say “hey, there’s an element for that!”</a:t>
            </a:r>
          </a:p>
          <a:p>
            <a:pPr lvl="0">
              <a:spcBef>
                <a:spcPts val="0"/>
              </a:spcBef>
              <a:buNone/>
            </a:pPr>
            <a:endParaRPr sz="2400"/>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676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79" name="Shape 8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lnSpc>
                <a:spcPct val="125000"/>
              </a:lnSpc>
              <a:spcBef>
                <a:spcPts val="0"/>
              </a:spcBef>
              <a:buClr>
                <a:schemeClr val="dk1"/>
              </a:buClr>
              <a:buSzPct val="25000"/>
              <a:buFont typeface="Arial"/>
              <a:buNone/>
            </a:pPr>
            <a:r>
              <a:rPr lang="en" sz="2400">
                <a:solidFill>
                  <a:schemeClr val="dk1"/>
                </a:solidFill>
              </a:rPr>
              <a:t>With the Platinum element collection</a:t>
            </a:r>
          </a:p>
          <a:p>
            <a:pPr lvl="0" rtl="0">
              <a:lnSpc>
                <a:spcPct val="125000"/>
              </a:lnSpc>
              <a:spcBef>
                <a:spcPts val="0"/>
              </a:spcBef>
              <a:buSzPct val="25000"/>
              <a:buNone/>
            </a:pPr>
            <a:r>
              <a:rPr lang="en" sz="2400">
                <a:solidFill>
                  <a:schemeClr val="dk1"/>
                </a:solidFill>
              </a:rPr>
              <a:t>You get Service Worker support for free</a:t>
            </a:r>
          </a:p>
        </p:txBody>
      </p:sp>
    </p:spTree>
    <p:extLst>
      <p:ext uri="{BB962C8B-B14F-4D97-AF65-F5344CB8AC3E}">
        <p14:creationId xmlns:p14="http://schemas.microsoft.com/office/powerpoint/2010/main" val="29350253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25000"/>
              </a:lnSpc>
              <a:spcBef>
                <a:spcPts val="0"/>
              </a:spcBef>
              <a:buSzPct val="25000"/>
              <a:buNone/>
            </a:pPr>
            <a:r>
              <a:rPr lang="en" sz="2400" b="0" i="0" u="none" strike="noStrike" cap="none">
                <a:latin typeface="Arial"/>
                <a:ea typeface="Arial"/>
                <a:cs typeface="Arial"/>
                <a:sym typeface="Arial"/>
              </a:rPr>
              <a:t>It’s already set up for you in Starter Kit</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Set your caching strategy to read from the network-first or cache-first and so on.</a:t>
            </a:r>
          </a:p>
          <a:p>
            <a:pPr marL="0" marR="0" lvl="0" indent="0" algn="l" rtl="0">
              <a:lnSpc>
                <a:spcPct val="125000"/>
              </a:lnSpc>
              <a:spcBef>
                <a:spcPts val="0"/>
              </a:spcBef>
              <a:buSzPct val="25000"/>
              <a:buNone/>
            </a:pPr>
            <a:r>
              <a:rPr lang="en" sz="2400" b="0" i="0" u="none" strike="noStrike" cap="none">
                <a:latin typeface="Arial"/>
                <a:ea typeface="Arial"/>
                <a:cs typeface="Arial"/>
                <a:sym typeface="Arial"/>
              </a:rPr>
              <a:t>Can also setup precache</a:t>
            </a:r>
          </a:p>
        </p:txBody>
      </p:sp>
    </p:spTree>
    <p:extLst>
      <p:ext uri="{BB962C8B-B14F-4D97-AF65-F5344CB8AC3E}">
        <p14:creationId xmlns:p14="http://schemas.microsoft.com/office/powerpoint/2010/main" val="263676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ntro">
    <p:bg>
      <p:bgPr>
        <a:solidFill>
          <a:srgbClr val="CFD8DC"/>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ample Light Slide">
    <p:spTree>
      <p:nvGrpSpPr>
        <p:cNvPr id="1"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Full Blank">
    <p:spTree>
      <p:nvGrpSpPr>
        <p:cNvPr id="1" name="Shape 5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xt Over Image">
    <p:bg>
      <p:bgPr>
        <a:solidFill>
          <a:srgbClr val="F1F1F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199" y="0"/>
            <a:ext cx="8229600" cy="1063228"/>
          </a:xfrm>
          <a:prstGeom prst="rect">
            <a:avLst/>
          </a:prstGeom>
          <a:noFill/>
          <a:ln>
            <a:noFill/>
          </a:ln>
        </p:spPr>
        <p:txBody>
          <a:bodyPr lIns="34275" tIns="34275" rIns="34275" bIns="34275" anchor="b" anchorCtr="0"/>
          <a:lstStyle>
            <a:lvl1pPr lvl="0" rtl="0">
              <a:spcBef>
                <a:spcPts val="0"/>
              </a:spcBef>
              <a:defRPr sz="2000" b="0">
                <a:solidFill>
                  <a:srgbClr val="FFFFFF"/>
                </a:solidFill>
                <a:latin typeface="Archivo Black"/>
                <a:ea typeface="Archivo Black"/>
                <a:cs typeface="Archivo Black"/>
                <a:sym typeface="Archivo Black"/>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
        <p:nvSpPr>
          <p:cNvPr id="60" name="Shape 60"/>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solidFill>
                  <a:srgbClr val="FFFFFF"/>
                </a:solidFill>
                <a:latin typeface="Alegreya"/>
                <a:ea typeface="Alegreya"/>
                <a:cs typeface="Alegreya"/>
                <a:sym typeface="Alegreya"/>
              </a:rPr>
              <a:t>‹Nº›</a:t>
            </a:fld>
            <a:endParaRPr lang="en" sz="1300" b="0" i="0" u="none" strike="noStrike" cap="none">
              <a:solidFill>
                <a:srgbClr val="FFFFFF"/>
              </a:solidFill>
              <a:latin typeface="Alegreya"/>
              <a:ea typeface="Alegreya"/>
              <a:cs typeface="Alegreya"/>
              <a:sym typeface="Alegrey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de Slide copy 1">
    <p:bg>
      <p:bgPr>
        <a:solidFill>
          <a:srgbClr val="395B64"/>
        </a:solidFill>
        <a:effectLst/>
      </p:bgPr>
    </p:bg>
    <p:spTree>
      <p:nvGrpSpPr>
        <p:cNvPr id="1" name="Shape 64"/>
        <p:cNvGrpSpPr/>
        <p:nvPr/>
      </p:nvGrpSpPr>
      <p:grpSpPr>
        <a:xfrm>
          <a:off x="0" y="0"/>
          <a:ext cx="0" cy="0"/>
          <a:chOff x="0" y="0"/>
          <a:chExt cx="0" cy="0"/>
        </a:xfrm>
      </p:grpSpPr>
      <p:sp>
        <p:nvSpPr>
          <p:cNvPr id="65" name="Shape 65"/>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gway Side">
    <p:bg>
      <p:bgPr>
        <a:solidFill>
          <a:srgbClr val="00C1D7"/>
        </a:solidFill>
        <a:effectLst/>
      </p:bgPr>
    </p:bg>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749152" y="-28507"/>
            <a:ext cx="7645694" cy="5200515"/>
          </a:xfrm>
          <a:prstGeom prst="rect">
            <a:avLst/>
          </a:prstGeom>
          <a:noFill/>
          <a:ln>
            <a:noFill/>
          </a:ln>
        </p:spPr>
        <p:txBody>
          <a:bodyPr lIns="34275" tIns="34275" rIns="34275" bIns="34275" anchor="ctr" anchorCtr="0"/>
          <a:lstStyle>
            <a:lvl1pPr lvl="0" algn="ctr" rtl="0">
              <a:spcBef>
                <a:spcPts val="0"/>
              </a:spcBef>
              <a:defRPr sz="4500" b="0">
                <a:solidFill>
                  <a:srgbClr val="FFFFFF"/>
                </a:solidFill>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hoto blank">
    <p:bg>
      <p:bgPr>
        <a:solidFill>
          <a:srgbClr val="222222"/>
        </a:solidFill>
        <a:effectLst/>
      </p:bgPr>
    </p:bg>
    <p:spTree>
      <p:nvGrpSpPr>
        <p:cNvPr id="1" name="Shape 69"/>
        <p:cNvGrpSpPr/>
        <p:nvPr/>
      </p:nvGrpSpPr>
      <p:grpSpPr>
        <a:xfrm>
          <a:off x="0" y="0"/>
          <a:ext cx="0" cy="0"/>
          <a:chOff x="0" y="0"/>
          <a:chExt cx="0" cy="0"/>
        </a:xfrm>
      </p:grpSpPr>
      <p:sp>
        <p:nvSpPr>
          <p:cNvPr id="70" name="Shape 70"/>
          <p:cNvSpPr/>
          <p:nvPr/>
        </p:nvSpPr>
        <p:spPr>
          <a:xfrm>
            <a:off x="6486983" y="158877"/>
            <a:ext cx="2463524" cy="1385662"/>
          </a:xfrm>
          <a:prstGeom prst="rect">
            <a:avLst/>
          </a:prstGeom>
          <a:solidFill>
            <a:srgbClr val="CCCCCC">
              <a:alpha val="24705"/>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INTERNAL INSTRUCTIONS">
    <p:bg>
      <p:bgPr>
        <a:solidFill>
          <a:srgbClr val="B71C1C"/>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hoto blank">
    <p:bg>
      <p:bgPr>
        <a:solidFill>
          <a:srgbClr val="222222"/>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hoto with text">
    <p:bg>
      <p:bgPr>
        <a:solidFill>
          <a:srgbClr val="222222"/>
        </a:solidFill>
        <a:effectLst/>
      </p:bgPr>
    </p:bg>
    <p:spTree>
      <p:nvGrpSpPr>
        <p:cNvPr id="1" name="Shape 73"/>
        <p:cNvGrpSpPr/>
        <p:nvPr/>
      </p:nvGrpSpPr>
      <p:grpSpPr>
        <a:xfrm>
          <a:off x="0" y="0"/>
          <a:ext cx="0" cy="0"/>
          <a:chOff x="0" y="0"/>
          <a:chExt cx="0" cy="0"/>
        </a:xfrm>
      </p:grpSpPr>
      <p:sp>
        <p:nvSpPr>
          <p:cNvPr id="74" name="Shape 74"/>
          <p:cNvSpPr/>
          <p:nvPr/>
        </p:nvSpPr>
        <p:spPr>
          <a:xfrm>
            <a:off x="0" y="3460373"/>
            <a:ext cx="9354590" cy="1957267"/>
          </a:xfrm>
          <a:prstGeom prst="rect">
            <a:avLst/>
          </a:prstGeom>
          <a:solidFill>
            <a:srgbClr val="FFFFFF"/>
          </a:solidFill>
          <a:ln>
            <a:noFill/>
          </a:ln>
        </p:spPr>
        <p:txBody>
          <a:bodyPr lIns="0" tIns="0" rIns="0" bIns="0" anchor="t" anchorCtr="0">
            <a:noAutofit/>
          </a:bodyPr>
          <a:lstStyle/>
          <a:p>
            <a:pPr marL="0" marR="0" lvl="0" indent="0" algn="l" rtl="0">
              <a:lnSpc>
                <a:spcPct val="90000"/>
              </a:lnSpc>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de Slide">
    <p:bg>
      <p:bgPr>
        <a:solidFill>
          <a:srgbClr val="395B64"/>
        </a:solidFill>
        <a:effectLst/>
      </p:bgPr>
    </p:bg>
    <p:spTree>
      <p:nvGrpSpPr>
        <p:cNvPr id="1" name="Shape 75"/>
        <p:cNvGrpSpPr/>
        <p:nvPr/>
      </p:nvGrpSpPr>
      <p:grpSpPr>
        <a:xfrm>
          <a:off x="0" y="0"/>
          <a:ext cx="0" cy="0"/>
          <a:chOff x="0" y="0"/>
          <a:chExt cx="0" cy="0"/>
        </a:xfrm>
      </p:grpSpPr>
      <p:sp>
        <p:nvSpPr>
          <p:cNvPr id="76" name="Shape 76"/>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7" name="Shape 77"/>
          <p:cNvSpPr/>
          <p:nvPr/>
        </p:nvSpPr>
        <p:spPr>
          <a:xfrm>
            <a:off x="-28575" y="-95250"/>
            <a:ext cx="476249"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8" name="Shape 78"/>
          <p:cNvSpPr/>
          <p:nvPr/>
        </p:nvSpPr>
        <p:spPr>
          <a:xfrm>
            <a:off x="499950" y="-95250"/>
            <a:ext cx="36983"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ank you">
    <p:bg>
      <p:bgPr>
        <a:solidFill>
          <a:srgbClr val="00C1D7"/>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749777" y="1302421"/>
            <a:ext cx="6015768" cy="1744954"/>
          </a:xfrm>
          <a:prstGeom prst="rect">
            <a:avLst/>
          </a:prstGeom>
          <a:noFill/>
          <a:ln>
            <a:noFill/>
          </a:ln>
        </p:spPr>
        <p:txBody>
          <a:bodyPr lIns="34275" tIns="34275" rIns="34275" bIns="34275" anchor="t" anchorCtr="0"/>
          <a:lstStyle>
            <a:lvl1pPr lvl="0" rtl="0">
              <a:lnSpc>
                <a:spcPct val="80000"/>
              </a:lnSpc>
              <a:spcBef>
                <a:spcPts val="0"/>
              </a:spcBef>
              <a:defRPr sz="4500" b="0">
                <a:solidFill>
                  <a:srgbClr val="FFFFFF"/>
                </a:solidFill>
                <a:latin typeface="Roboto"/>
                <a:ea typeface="Roboto"/>
                <a:cs typeface="Roboto"/>
                <a:sym typeface="Roboto"/>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grpSp>
        <p:nvGrpSpPr>
          <p:cNvPr id="81" name="Shape 81"/>
          <p:cNvGrpSpPr/>
          <p:nvPr/>
        </p:nvGrpSpPr>
        <p:grpSpPr>
          <a:xfrm>
            <a:off x="776023" y="3797836"/>
            <a:ext cx="571500" cy="571553"/>
            <a:chOff x="0" y="0"/>
            <a:chExt cx="1524000" cy="1524140"/>
          </a:xfrm>
        </p:grpSpPr>
        <p:pic>
          <p:nvPicPr>
            <p:cNvPr id="82" name="Shape 82"/>
            <p:cNvPicPr preferRelativeResize="0"/>
            <p:nvPr/>
          </p:nvPicPr>
          <p:blipFill rotWithShape="1">
            <a:blip r:embed="rId2">
              <a:alphaModFix/>
            </a:blip>
            <a:srcRect/>
            <a:stretch/>
          </p:blipFill>
          <p:spPr>
            <a:xfrm>
              <a:off x="0" y="0"/>
              <a:ext cx="1524000" cy="1524140"/>
            </a:xfrm>
            <a:prstGeom prst="rect">
              <a:avLst/>
            </a:prstGeom>
            <a:noFill/>
            <a:ln>
              <a:noFill/>
            </a:ln>
          </p:spPr>
        </p:pic>
        <p:sp>
          <p:nvSpPr>
            <p:cNvPr id="83" name="Shape 83"/>
            <p:cNvSpPr/>
            <p:nvPr/>
          </p:nvSpPr>
          <p:spPr>
            <a:xfrm>
              <a:off x="0" y="0"/>
              <a:ext cx="1524000" cy="1524140"/>
            </a:xfrm>
            <a:custGeom>
              <a:avLst/>
              <a:gdLst/>
              <a:ahLst/>
              <a:cxnLst/>
              <a:rect l="0" t="0" r="0" b="0"/>
              <a:pathLst>
                <a:path w="21600" h="20595" extrusionOk="0">
                  <a:moveTo>
                    <a:pt x="10800" y="0"/>
                  </a:moveTo>
                  <a:cubicBezTo>
                    <a:pt x="8036" y="0"/>
                    <a:pt x="5270" y="1003"/>
                    <a:pt x="3161" y="3014"/>
                  </a:cubicBezTo>
                  <a:cubicBezTo>
                    <a:pt x="1052" y="5024"/>
                    <a:pt x="0" y="7661"/>
                    <a:pt x="0" y="10296"/>
                  </a:cubicBezTo>
                  <a:cubicBezTo>
                    <a:pt x="0" y="12932"/>
                    <a:pt x="1052" y="15568"/>
                    <a:pt x="3161" y="17579"/>
                  </a:cubicBezTo>
                  <a:cubicBezTo>
                    <a:pt x="7379" y="21600"/>
                    <a:pt x="14221" y="21600"/>
                    <a:pt x="18439" y="17579"/>
                  </a:cubicBezTo>
                  <a:cubicBezTo>
                    <a:pt x="20548" y="15568"/>
                    <a:pt x="21600" y="12932"/>
                    <a:pt x="21600" y="10296"/>
                  </a:cubicBezTo>
                  <a:cubicBezTo>
                    <a:pt x="21600" y="7661"/>
                    <a:pt x="20548" y="5024"/>
                    <a:pt x="18439" y="3014"/>
                  </a:cubicBezTo>
                  <a:cubicBezTo>
                    <a:pt x="16330" y="1003"/>
                    <a:pt x="13564" y="0"/>
                    <a:pt x="10800" y="0"/>
                  </a:cubicBezTo>
                  <a:close/>
                </a:path>
              </a:pathLst>
            </a:custGeom>
            <a:noFill/>
            <a:ln w="38100" cap="flat" cmpd="sng">
              <a:solidFill>
                <a:srgbClr val="FFFFFF"/>
              </a:solidFill>
              <a:prstDash val="solid"/>
              <a:miter/>
              <a:headEnd type="none" w="med" len="med"/>
              <a:tailEnd type="none" w="med" len="med"/>
            </a:ln>
          </p:spPr>
          <p:txBody>
            <a:bodyPr lIns="34275" tIns="17150" rIns="34275" bIns="17150" anchor="t"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sp>
        <p:nvSpPr>
          <p:cNvPr id="84" name="Shape 84"/>
          <p:cNvSpPr/>
          <p:nvPr/>
        </p:nvSpPr>
        <p:spPr>
          <a:xfrm>
            <a:off x="1429824" y="3914543"/>
            <a:ext cx="2001943" cy="338137"/>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2300" b="0" i="0" u="none" strike="noStrike" cap="none">
                <a:solidFill>
                  <a:srgbClr val="FFFFFF"/>
                </a:solidFill>
                <a:latin typeface="Roboto"/>
                <a:ea typeface="Roboto"/>
                <a:cs typeface="Roboto"/>
                <a:sym typeface="Roboto"/>
              </a:rPr>
              <a:t>+Rich Hyndman</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resentation Title">
    <p:bg>
      <p:bgPr>
        <a:solidFill>
          <a:srgbClr val="B0BEC5"/>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54412" y="3950480"/>
            <a:ext cx="4732312" cy="1925887"/>
          </a:xfrm>
          <a:prstGeom prst="rect">
            <a:avLst/>
          </a:prstGeom>
          <a:noFill/>
          <a:ln>
            <a:noFill/>
          </a:ln>
        </p:spPr>
        <p:txBody>
          <a:bodyPr lIns="34275" tIns="34275" rIns="34275" bIns="34275" anchor="t" anchorCtr="0"/>
          <a:lstStyle>
            <a:lvl1pPr lvl="0" rtl="0">
              <a:spcBef>
                <a:spcPts val="0"/>
              </a:spcBef>
              <a:defRPr sz="4500" b="0">
                <a:solidFill>
                  <a:srgbClr val="FFFFFF"/>
                </a:solidFill>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Avoid) Title, Subtitle, Bullets">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745959" y="1253324"/>
            <a:ext cx="7639650" cy="3890175"/>
          </a:xfrm>
          <a:prstGeom prst="rect">
            <a:avLst/>
          </a:prstGeom>
          <a:noFill/>
          <a:ln>
            <a:noFill/>
          </a:ln>
        </p:spPr>
        <p:txBody>
          <a:bodyPr lIns="34275" tIns="34275" rIns="34275" bIns="34275" anchor="t" anchorCtr="0"/>
          <a:lstStyle>
            <a:lvl1pPr lvl="0" rtl="0">
              <a:lnSpc>
                <a:spcPct val="115000"/>
              </a:lnSpc>
              <a:spcBef>
                <a:spcPts val="0"/>
              </a:spcBef>
              <a:defRPr sz="1900">
                <a:solidFill>
                  <a:srgbClr val="404040"/>
                </a:solidFill>
                <a:latin typeface="Roboto"/>
                <a:ea typeface="Roboto"/>
                <a:cs typeface="Roboto"/>
                <a:sym typeface="Roboto"/>
              </a:defRPr>
            </a:lvl1pPr>
            <a:lvl2pPr marL="88900" lvl="1" rtl="0">
              <a:lnSpc>
                <a:spcPct val="115000"/>
              </a:lnSpc>
              <a:spcBef>
                <a:spcPts val="0"/>
              </a:spcBef>
              <a:buClr>
                <a:srgbClr val="404040"/>
              </a:buClr>
              <a:buFont typeface="Roboto"/>
              <a:buChar char="­"/>
              <a:defRPr sz="1900">
                <a:solidFill>
                  <a:srgbClr val="404040"/>
                </a:solidFill>
                <a:latin typeface="Roboto"/>
                <a:ea typeface="Roboto"/>
                <a:cs typeface="Roboto"/>
                <a:sym typeface="Roboto"/>
              </a:defRPr>
            </a:lvl2pPr>
            <a:lvl3pPr lvl="2" indent="177800" rtl="0">
              <a:lnSpc>
                <a:spcPct val="115000"/>
              </a:lnSpc>
              <a:spcBef>
                <a:spcPts val="0"/>
              </a:spcBef>
              <a:defRPr sz="1900">
                <a:solidFill>
                  <a:srgbClr val="404040"/>
                </a:solidFill>
                <a:latin typeface="Roboto"/>
                <a:ea typeface="Roboto"/>
                <a:cs typeface="Roboto"/>
                <a:sym typeface="Roboto"/>
              </a:defRPr>
            </a:lvl3pPr>
            <a:lvl4pPr lvl="3" indent="254000" rtl="0">
              <a:lnSpc>
                <a:spcPct val="115000"/>
              </a:lnSpc>
              <a:spcBef>
                <a:spcPts val="0"/>
              </a:spcBef>
              <a:defRPr sz="1900">
                <a:solidFill>
                  <a:srgbClr val="404040"/>
                </a:solidFill>
                <a:latin typeface="Roboto"/>
                <a:ea typeface="Roboto"/>
                <a:cs typeface="Roboto"/>
                <a:sym typeface="Roboto"/>
              </a:defRPr>
            </a:lvl4pPr>
            <a:lvl5pPr lvl="4" indent="342900" rtl="0">
              <a:lnSpc>
                <a:spcPct val="115000"/>
              </a:lnSpc>
              <a:spcBef>
                <a:spcPts val="0"/>
              </a:spcBef>
              <a:defRPr sz="1900">
                <a:solidFill>
                  <a:srgbClr val="404040"/>
                </a:solidFill>
                <a:latin typeface="Roboto"/>
                <a:ea typeface="Roboto"/>
                <a:cs typeface="Roboto"/>
                <a:sym typeface="Roboto"/>
              </a:defRPr>
            </a:lvl5pPr>
            <a:lvl6pPr lvl="5" indent="431800" rtl="0">
              <a:lnSpc>
                <a:spcPct val="115000"/>
              </a:lnSpc>
              <a:spcBef>
                <a:spcPts val="0"/>
              </a:spcBef>
              <a:defRPr sz="1900">
                <a:solidFill>
                  <a:srgbClr val="404040"/>
                </a:solidFill>
                <a:latin typeface="Roboto"/>
                <a:ea typeface="Roboto"/>
                <a:cs typeface="Roboto"/>
                <a:sym typeface="Roboto"/>
              </a:defRPr>
            </a:lvl6pPr>
            <a:lvl7pPr lvl="6" indent="596900" rtl="0">
              <a:lnSpc>
                <a:spcPct val="115000"/>
              </a:lnSpc>
              <a:spcBef>
                <a:spcPts val="0"/>
              </a:spcBef>
              <a:defRPr sz="1900">
                <a:solidFill>
                  <a:srgbClr val="404040"/>
                </a:solidFill>
                <a:latin typeface="Roboto"/>
                <a:ea typeface="Roboto"/>
                <a:cs typeface="Roboto"/>
                <a:sym typeface="Roboto"/>
              </a:defRPr>
            </a:lvl7pPr>
            <a:lvl8pPr lvl="7" indent="863600" rtl="0">
              <a:lnSpc>
                <a:spcPct val="115000"/>
              </a:lnSpc>
              <a:spcBef>
                <a:spcPts val="0"/>
              </a:spcBef>
              <a:defRPr sz="1900">
                <a:solidFill>
                  <a:srgbClr val="404040"/>
                </a:solidFill>
                <a:latin typeface="Roboto"/>
                <a:ea typeface="Roboto"/>
                <a:cs typeface="Roboto"/>
                <a:sym typeface="Roboto"/>
              </a:defRPr>
            </a:lvl8pPr>
            <a:lvl9pPr lvl="8" indent="1206500" rtl="0">
              <a:lnSpc>
                <a:spcPct val="115000"/>
              </a:lnSpc>
              <a:spcBef>
                <a:spcPts val="0"/>
              </a:spcBef>
              <a:defRPr sz="1900">
                <a:solidFill>
                  <a:srgbClr val="404040"/>
                </a:solidFill>
                <a:latin typeface="Roboto"/>
                <a:ea typeface="Roboto"/>
                <a:cs typeface="Roboto"/>
                <a:sym typeface="Roboto"/>
              </a:defRPr>
            </a:lvl9pPr>
          </a:lstStyle>
          <a:p>
            <a:endParaRPr/>
          </a:p>
        </p:txBody>
      </p:sp>
      <p:sp>
        <p:nvSpPr>
          <p:cNvPr id="89" name="Shape 89"/>
          <p:cNvSpPr txBox="1">
            <a:spLocks noGrp="1"/>
          </p:cNvSpPr>
          <p:nvPr>
            <p:ph type="title"/>
          </p:nvPr>
        </p:nvSpPr>
        <p:spPr>
          <a:xfrm>
            <a:off x="745940" y="0"/>
            <a:ext cx="7639650" cy="787499"/>
          </a:xfrm>
          <a:prstGeom prst="rect">
            <a:avLst/>
          </a:prstGeom>
          <a:noFill/>
          <a:ln>
            <a:noFill/>
          </a:ln>
        </p:spPr>
        <p:txBody>
          <a:bodyPr lIns="34275" tIns="34275" rIns="34275" bIns="34275" anchor="b" anchorCtr="0"/>
          <a:lstStyle>
            <a:lvl1pPr lvl="0" rtl="0">
              <a:spcBef>
                <a:spcPts val="0"/>
              </a:spcBef>
              <a:defRPr sz="3000" b="1">
                <a:solidFill>
                  <a:srgbClr val="404040"/>
                </a:solidFill>
                <a:latin typeface="Roboto"/>
                <a:ea typeface="Roboto"/>
                <a:cs typeface="Roboto"/>
                <a:sym typeface="Roboto"/>
              </a:defRPr>
            </a:lvl1pPr>
            <a:lvl2pPr lvl="1" rtl="0">
              <a:spcBef>
                <a:spcPts val="0"/>
              </a:spcBef>
              <a:defRPr sz="3000" b="1">
                <a:solidFill>
                  <a:srgbClr val="404040"/>
                </a:solidFill>
                <a:latin typeface="Roboto"/>
                <a:ea typeface="Roboto"/>
                <a:cs typeface="Roboto"/>
                <a:sym typeface="Roboto"/>
              </a:defRPr>
            </a:lvl2pPr>
            <a:lvl3pPr lvl="2" rtl="0">
              <a:spcBef>
                <a:spcPts val="0"/>
              </a:spcBef>
              <a:defRPr sz="3000" b="1">
                <a:solidFill>
                  <a:srgbClr val="404040"/>
                </a:solidFill>
                <a:latin typeface="Roboto"/>
                <a:ea typeface="Roboto"/>
                <a:cs typeface="Roboto"/>
                <a:sym typeface="Roboto"/>
              </a:defRPr>
            </a:lvl3pPr>
            <a:lvl4pPr lvl="3" rtl="0">
              <a:spcBef>
                <a:spcPts val="0"/>
              </a:spcBef>
              <a:defRPr sz="3000" b="1">
                <a:solidFill>
                  <a:srgbClr val="404040"/>
                </a:solidFill>
                <a:latin typeface="Roboto"/>
                <a:ea typeface="Roboto"/>
                <a:cs typeface="Roboto"/>
                <a:sym typeface="Roboto"/>
              </a:defRPr>
            </a:lvl4pPr>
            <a:lvl5pPr lvl="4" rtl="0">
              <a:spcBef>
                <a:spcPts val="0"/>
              </a:spcBef>
              <a:defRPr sz="3000" b="1">
                <a:solidFill>
                  <a:srgbClr val="404040"/>
                </a:solidFill>
                <a:latin typeface="Roboto"/>
                <a:ea typeface="Roboto"/>
                <a:cs typeface="Roboto"/>
                <a:sym typeface="Roboto"/>
              </a:defRPr>
            </a:lvl5pPr>
            <a:lvl6pPr lvl="5" rtl="0">
              <a:spcBef>
                <a:spcPts val="0"/>
              </a:spcBef>
              <a:defRPr sz="3000" b="1">
                <a:solidFill>
                  <a:srgbClr val="404040"/>
                </a:solidFill>
                <a:latin typeface="Roboto"/>
                <a:ea typeface="Roboto"/>
                <a:cs typeface="Roboto"/>
                <a:sym typeface="Roboto"/>
              </a:defRPr>
            </a:lvl6pPr>
            <a:lvl7pPr lvl="6" rtl="0">
              <a:spcBef>
                <a:spcPts val="0"/>
              </a:spcBef>
              <a:defRPr sz="3000" b="1">
                <a:solidFill>
                  <a:srgbClr val="404040"/>
                </a:solidFill>
                <a:latin typeface="Roboto"/>
                <a:ea typeface="Roboto"/>
                <a:cs typeface="Roboto"/>
                <a:sym typeface="Roboto"/>
              </a:defRPr>
            </a:lvl7pPr>
            <a:lvl8pPr lvl="7" rtl="0">
              <a:spcBef>
                <a:spcPts val="0"/>
              </a:spcBef>
              <a:defRPr sz="3000" b="1">
                <a:solidFill>
                  <a:srgbClr val="404040"/>
                </a:solidFill>
                <a:latin typeface="Roboto"/>
                <a:ea typeface="Roboto"/>
                <a:cs typeface="Roboto"/>
                <a:sym typeface="Roboto"/>
              </a:defRPr>
            </a:lvl8pPr>
            <a:lvl9pPr lvl="8" rtl="0">
              <a:spcBef>
                <a:spcPts val="0"/>
              </a:spcBef>
              <a:defRPr sz="3000" b="1">
                <a:solidFill>
                  <a:srgbClr val="404040"/>
                </a:solidFill>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hart Slide">
    <p:spTree>
      <p:nvGrpSpPr>
        <p:cNvPr id="1" name="Shape 9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ample Light Slide Right Logo">
    <p:spTree>
      <p:nvGrpSpPr>
        <p:cNvPr id="1" name="Shape 9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ample Dark Slide">
    <p:bg>
      <p:bgPr>
        <a:solidFill>
          <a:srgbClr val="445A65"/>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de Slide copy">
    <p:bg>
      <p:bgPr>
        <a:solidFill>
          <a:srgbClr val="395B64"/>
        </a:solidFill>
        <a:effectLst/>
      </p:bgPr>
    </p:bg>
    <p:spTree>
      <p:nvGrpSpPr>
        <p:cNvPr id="1" name="Shape 95"/>
        <p:cNvGrpSpPr/>
        <p:nvPr/>
      </p:nvGrpSpPr>
      <p:grpSpPr>
        <a:xfrm>
          <a:off x="0" y="0"/>
          <a:ext cx="0" cy="0"/>
          <a:chOff x="0" y="0"/>
          <a:chExt cx="0" cy="0"/>
        </a:xfrm>
      </p:grpSpPr>
      <p:sp>
        <p:nvSpPr>
          <p:cNvPr id="96" name="Shape 96"/>
          <p:cNvSpPr/>
          <p:nvPr/>
        </p:nvSpPr>
        <p:spPr>
          <a:xfrm>
            <a:off x="-204434" y="-438578"/>
            <a:ext cx="9552868" cy="6020656"/>
          </a:xfrm>
          <a:prstGeom prst="rect">
            <a:avLst/>
          </a:prstGeom>
          <a:solidFill>
            <a:srgbClr val="000000">
              <a:alpha val="2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7" name="Shape 97"/>
          <p:cNvSpPr/>
          <p:nvPr/>
        </p:nvSpPr>
        <p:spPr>
          <a:xfrm>
            <a:off x="-28575" y="-95250"/>
            <a:ext cx="476249"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8" name="Shape 98"/>
          <p:cNvSpPr/>
          <p:nvPr/>
        </p:nvSpPr>
        <p:spPr>
          <a:xfrm>
            <a:off x="499950" y="-95250"/>
            <a:ext cx="36983" cy="5334000"/>
          </a:xfrm>
          <a:prstGeom prst="rect">
            <a:avLst/>
          </a:prstGeom>
          <a:solidFill>
            <a:srgbClr val="FFFFFF">
              <a:alpha val="29803"/>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ample Light Slide">
    <p:spTree>
      <p:nvGrpSpPr>
        <p:cNvPr id="1" name="Shape 9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bg>
      <p:bgPr>
        <a:solidFill>
          <a:srgbClr val="F1F1F1"/>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sldNum" idx="12"/>
          </p:nvPr>
        </p:nvSpPr>
        <p:spPr>
          <a:xfrm>
            <a:off x="8556790" y="4743267"/>
            <a:ext cx="548699" cy="406687"/>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legreya"/>
                <a:ea typeface="Alegreya"/>
                <a:cs typeface="Alegreya"/>
                <a:sym typeface="Alegreya"/>
              </a:rPr>
              <a:t>‹Nº›</a:t>
            </a:fld>
            <a:endParaRPr lang="en" sz="1300" b="0" i="0" u="none" strike="noStrike" cap="none">
              <a:latin typeface="Alegreya"/>
              <a:ea typeface="Alegreya"/>
              <a:cs typeface="Alegreya"/>
              <a:sym typeface="Alegrey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745959" y="1253324"/>
            <a:ext cx="7639650" cy="3890175"/>
          </a:xfrm>
          <a:prstGeom prst="rect">
            <a:avLst/>
          </a:prstGeom>
          <a:noFill/>
          <a:ln>
            <a:noFill/>
          </a:ln>
        </p:spPr>
        <p:txBody>
          <a:bodyPr lIns="34275" tIns="34275" rIns="34275" bIns="34275" anchor="t" anchorCtr="0"/>
          <a:lstStyle>
            <a:lvl1pPr marL="0" marR="0" lvl="0" indent="0" algn="l" rtl="0">
              <a:lnSpc>
                <a:spcPct val="115000"/>
              </a:lnSpc>
              <a:spcBef>
                <a:spcPts val="0"/>
              </a:spcBef>
              <a:buSzPct val="26315"/>
              <a:defRPr sz="1900" b="0" i="0" u="none" strike="noStrike" cap="none">
                <a:solidFill>
                  <a:srgbClr val="404040"/>
                </a:solidFill>
                <a:latin typeface="Roboto"/>
                <a:ea typeface="Roboto"/>
                <a:cs typeface="Roboto"/>
                <a:sym typeface="Roboto"/>
              </a:defRPr>
            </a:lvl1pPr>
            <a:lvl2pPr marL="88900" marR="0" lvl="1" indent="114300" algn="l" rtl="0">
              <a:lnSpc>
                <a:spcPct val="115000"/>
              </a:lnSpc>
              <a:spcBef>
                <a:spcPts val="0"/>
              </a:spcBef>
              <a:buClr>
                <a:srgbClr val="404040"/>
              </a:buClr>
              <a:buSzPct val="26315"/>
              <a:buFont typeface="Roboto"/>
              <a:buChar char="­"/>
              <a:defRPr sz="1900" b="0" i="0" u="none" strike="noStrike" cap="none">
                <a:solidFill>
                  <a:srgbClr val="404040"/>
                </a:solidFill>
                <a:latin typeface="Roboto"/>
                <a:ea typeface="Roboto"/>
                <a:cs typeface="Roboto"/>
                <a:sym typeface="Roboto"/>
              </a:defRPr>
            </a:lvl2pPr>
            <a:lvl3pPr marL="0" marR="0" lvl="2" indent="177800" algn="l" rtl="0">
              <a:lnSpc>
                <a:spcPct val="115000"/>
              </a:lnSpc>
              <a:spcBef>
                <a:spcPts val="0"/>
              </a:spcBef>
              <a:buSzPct val="26315"/>
              <a:defRPr sz="1900" b="0" i="0" u="none" strike="noStrike" cap="none">
                <a:solidFill>
                  <a:srgbClr val="404040"/>
                </a:solidFill>
                <a:latin typeface="Roboto"/>
                <a:ea typeface="Roboto"/>
                <a:cs typeface="Roboto"/>
                <a:sym typeface="Roboto"/>
              </a:defRPr>
            </a:lvl3pPr>
            <a:lvl4pPr marL="0" marR="0" lvl="3" indent="254000" algn="l" rtl="0">
              <a:lnSpc>
                <a:spcPct val="115000"/>
              </a:lnSpc>
              <a:spcBef>
                <a:spcPts val="0"/>
              </a:spcBef>
              <a:buSzPct val="26315"/>
              <a:defRPr sz="1900" b="0" i="0" u="none" strike="noStrike" cap="none">
                <a:solidFill>
                  <a:srgbClr val="404040"/>
                </a:solidFill>
                <a:latin typeface="Roboto"/>
                <a:ea typeface="Roboto"/>
                <a:cs typeface="Roboto"/>
                <a:sym typeface="Roboto"/>
              </a:defRPr>
            </a:lvl4pPr>
            <a:lvl5pPr marL="0" marR="0" lvl="4" indent="342900" algn="l" rtl="0">
              <a:lnSpc>
                <a:spcPct val="115000"/>
              </a:lnSpc>
              <a:spcBef>
                <a:spcPts val="0"/>
              </a:spcBef>
              <a:buSzPct val="26315"/>
              <a:defRPr sz="1900" b="0" i="0" u="none" strike="noStrike" cap="none">
                <a:solidFill>
                  <a:srgbClr val="404040"/>
                </a:solidFill>
                <a:latin typeface="Roboto"/>
                <a:ea typeface="Roboto"/>
                <a:cs typeface="Roboto"/>
                <a:sym typeface="Roboto"/>
              </a:defRPr>
            </a:lvl5pPr>
            <a:lvl6pPr marL="0" marR="0" lvl="5" indent="431800" algn="l" rtl="0">
              <a:lnSpc>
                <a:spcPct val="115000"/>
              </a:lnSpc>
              <a:spcBef>
                <a:spcPts val="0"/>
              </a:spcBef>
              <a:buSzPct val="26315"/>
              <a:defRPr sz="1900" b="0" i="0" u="none" strike="noStrike" cap="none">
                <a:solidFill>
                  <a:srgbClr val="404040"/>
                </a:solidFill>
                <a:latin typeface="Roboto"/>
                <a:ea typeface="Roboto"/>
                <a:cs typeface="Roboto"/>
                <a:sym typeface="Roboto"/>
              </a:defRPr>
            </a:lvl6pPr>
            <a:lvl7pPr marL="0" marR="0" lvl="6" indent="596900" algn="l" rtl="0">
              <a:lnSpc>
                <a:spcPct val="115000"/>
              </a:lnSpc>
              <a:spcBef>
                <a:spcPts val="0"/>
              </a:spcBef>
              <a:buSzPct val="26315"/>
              <a:defRPr sz="1900" b="0" i="0" u="none" strike="noStrike" cap="none">
                <a:solidFill>
                  <a:srgbClr val="404040"/>
                </a:solidFill>
                <a:latin typeface="Roboto"/>
                <a:ea typeface="Roboto"/>
                <a:cs typeface="Roboto"/>
                <a:sym typeface="Roboto"/>
              </a:defRPr>
            </a:lvl7pPr>
            <a:lvl8pPr marL="0" marR="0" lvl="7" indent="863600" algn="l" rtl="0">
              <a:lnSpc>
                <a:spcPct val="115000"/>
              </a:lnSpc>
              <a:spcBef>
                <a:spcPts val="0"/>
              </a:spcBef>
              <a:buSzPct val="26315"/>
              <a:defRPr sz="1900" b="0" i="0" u="none" strike="noStrike" cap="none">
                <a:solidFill>
                  <a:srgbClr val="404040"/>
                </a:solidFill>
                <a:latin typeface="Roboto"/>
                <a:ea typeface="Roboto"/>
                <a:cs typeface="Roboto"/>
                <a:sym typeface="Roboto"/>
              </a:defRPr>
            </a:lvl8pPr>
            <a:lvl9pPr marL="0" marR="0" lvl="8" indent="1206500" algn="l" rtl="0">
              <a:lnSpc>
                <a:spcPct val="115000"/>
              </a:lnSpc>
              <a:spcBef>
                <a:spcPts val="0"/>
              </a:spcBef>
              <a:buSzPct val="26315"/>
              <a:defRPr sz="1900" b="0" i="0" u="none" strike="noStrike" cap="none">
                <a:solidFill>
                  <a:srgbClr val="404040"/>
                </a:solidFill>
                <a:latin typeface="Roboto"/>
                <a:ea typeface="Roboto"/>
                <a:cs typeface="Roboto"/>
                <a:sym typeface="Roboto"/>
              </a:defRPr>
            </a:lvl9pPr>
          </a:lstStyle>
          <a:p>
            <a:endParaRPr/>
          </a:p>
        </p:txBody>
      </p:sp>
      <p:sp>
        <p:nvSpPr>
          <p:cNvPr id="52" name="Shape 52"/>
          <p:cNvSpPr txBox="1">
            <a:spLocks noGrp="1"/>
          </p:cNvSpPr>
          <p:nvPr>
            <p:ph type="title"/>
          </p:nvPr>
        </p:nvSpPr>
        <p:spPr>
          <a:xfrm>
            <a:off x="745940" y="0"/>
            <a:ext cx="7639650" cy="787499"/>
          </a:xfrm>
          <a:prstGeom prst="rect">
            <a:avLst/>
          </a:prstGeom>
          <a:noFill/>
          <a:ln>
            <a:noFill/>
          </a:ln>
        </p:spPr>
        <p:txBody>
          <a:bodyPr lIns="34275" tIns="34275" rIns="34275" bIns="34275" anchor="b" anchorCtr="0"/>
          <a:lstStyle>
            <a:lvl1pPr marL="0" marR="0" lvl="0" indent="0" algn="l" rtl="0">
              <a:spcBef>
                <a:spcPts val="0"/>
              </a:spcBef>
              <a:buSzPct val="25000"/>
              <a:defRPr sz="3000" b="1" i="0" u="none" strike="noStrike" cap="none">
                <a:solidFill>
                  <a:srgbClr val="404040"/>
                </a:solidFill>
                <a:latin typeface="Roboto"/>
                <a:ea typeface="Roboto"/>
                <a:cs typeface="Roboto"/>
                <a:sym typeface="Roboto"/>
              </a:defRPr>
            </a:lvl1pPr>
            <a:lvl2pPr marL="0" marR="0" lvl="1" indent="0" algn="l" rtl="0">
              <a:spcBef>
                <a:spcPts val="0"/>
              </a:spcBef>
              <a:buSzPct val="25000"/>
              <a:defRPr sz="3000" b="1" i="0" u="none" strike="noStrike" cap="none">
                <a:solidFill>
                  <a:srgbClr val="404040"/>
                </a:solidFill>
                <a:latin typeface="Roboto"/>
                <a:ea typeface="Roboto"/>
                <a:cs typeface="Roboto"/>
                <a:sym typeface="Roboto"/>
              </a:defRPr>
            </a:lvl2pPr>
            <a:lvl3pPr marL="0" marR="0" lvl="2" indent="0" algn="l" rtl="0">
              <a:spcBef>
                <a:spcPts val="0"/>
              </a:spcBef>
              <a:buSzPct val="25000"/>
              <a:defRPr sz="3000" b="1" i="0" u="none" strike="noStrike" cap="none">
                <a:solidFill>
                  <a:srgbClr val="404040"/>
                </a:solidFill>
                <a:latin typeface="Roboto"/>
                <a:ea typeface="Roboto"/>
                <a:cs typeface="Roboto"/>
                <a:sym typeface="Roboto"/>
              </a:defRPr>
            </a:lvl3pPr>
            <a:lvl4pPr marL="0" marR="0" lvl="3" indent="0" algn="l" rtl="0">
              <a:spcBef>
                <a:spcPts val="0"/>
              </a:spcBef>
              <a:buSzPct val="25000"/>
              <a:defRPr sz="3000" b="1" i="0" u="none" strike="noStrike" cap="none">
                <a:solidFill>
                  <a:srgbClr val="404040"/>
                </a:solidFill>
                <a:latin typeface="Roboto"/>
                <a:ea typeface="Roboto"/>
                <a:cs typeface="Roboto"/>
                <a:sym typeface="Roboto"/>
              </a:defRPr>
            </a:lvl4pPr>
            <a:lvl5pPr marL="0" marR="0" lvl="4" indent="0" algn="l" rtl="0">
              <a:spcBef>
                <a:spcPts val="0"/>
              </a:spcBef>
              <a:buSzPct val="25000"/>
              <a:defRPr sz="3000" b="1" i="0" u="none" strike="noStrike" cap="none">
                <a:solidFill>
                  <a:srgbClr val="404040"/>
                </a:solidFill>
                <a:latin typeface="Roboto"/>
                <a:ea typeface="Roboto"/>
                <a:cs typeface="Roboto"/>
                <a:sym typeface="Roboto"/>
              </a:defRPr>
            </a:lvl5pPr>
            <a:lvl6pPr marL="0" marR="0" lvl="5" indent="0" algn="l" rtl="0">
              <a:spcBef>
                <a:spcPts val="0"/>
              </a:spcBef>
              <a:buSzPct val="25000"/>
              <a:defRPr sz="3000" b="1" i="0" u="none" strike="noStrike" cap="none">
                <a:solidFill>
                  <a:srgbClr val="404040"/>
                </a:solidFill>
                <a:latin typeface="Roboto"/>
                <a:ea typeface="Roboto"/>
                <a:cs typeface="Roboto"/>
                <a:sym typeface="Roboto"/>
              </a:defRPr>
            </a:lvl6pPr>
            <a:lvl7pPr marL="0" marR="0" lvl="6" indent="0" algn="l" rtl="0">
              <a:spcBef>
                <a:spcPts val="0"/>
              </a:spcBef>
              <a:buSzPct val="25000"/>
              <a:defRPr sz="3000" b="1" i="0" u="none" strike="noStrike" cap="none">
                <a:solidFill>
                  <a:srgbClr val="404040"/>
                </a:solidFill>
                <a:latin typeface="Roboto"/>
                <a:ea typeface="Roboto"/>
                <a:cs typeface="Roboto"/>
                <a:sym typeface="Roboto"/>
              </a:defRPr>
            </a:lvl7pPr>
            <a:lvl8pPr marL="0" marR="0" lvl="7" indent="0" algn="l" rtl="0">
              <a:spcBef>
                <a:spcPts val="0"/>
              </a:spcBef>
              <a:buSzPct val="25000"/>
              <a:defRPr sz="3000" b="1" i="0" u="none" strike="noStrike" cap="none">
                <a:solidFill>
                  <a:srgbClr val="404040"/>
                </a:solidFill>
                <a:latin typeface="Roboto"/>
                <a:ea typeface="Roboto"/>
                <a:cs typeface="Roboto"/>
                <a:sym typeface="Roboto"/>
              </a:defRPr>
            </a:lvl8pPr>
            <a:lvl9pPr marL="0" marR="0" lvl="8" indent="0" algn="l" rtl="0">
              <a:spcBef>
                <a:spcPts val="0"/>
              </a:spcBef>
              <a:buSzPct val="25000"/>
              <a:defRPr sz="3000" b="1" i="0" u="none" strike="noStrike" cap="none">
                <a:solidFill>
                  <a:srgbClr val="404040"/>
                </a:solidFill>
                <a:latin typeface="Roboto"/>
                <a:ea typeface="Roboto"/>
                <a:cs typeface="Roboto"/>
                <a:sym typeface="Roboto"/>
              </a:defRPr>
            </a:lvl9pPr>
          </a:lstStyle>
          <a:p>
            <a:endParaRPr/>
          </a:p>
        </p:txBody>
      </p:sp>
      <p:sp>
        <p:nvSpPr>
          <p:cNvPr id="53" name="Shape 53"/>
          <p:cNvSpPr/>
          <p:nvPr/>
        </p:nvSpPr>
        <p:spPr>
          <a:xfrm>
            <a:off x="6486983" y="158877"/>
            <a:ext cx="2463525" cy="1385662"/>
          </a:xfrm>
          <a:prstGeom prst="rect">
            <a:avLst/>
          </a:prstGeom>
          <a:solidFill>
            <a:srgbClr val="CCCCCC">
              <a:alpha val="25098"/>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6.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image" Target="../media/image50.png"/><Relationship Id="rId11" Type="http://schemas.openxmlformats.org/officeDocument/2006/relationships/image" Target="../media/image46.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elements.polymer-project.org" TargetMode="External"/><Relationship Id="rId7"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3.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5.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9.xml"/><Relationship Id="rId1" Type="http://schemas.openxmlformats.org/officeDocument/2006/relationships/slideLayout" Target="../slideLayouts/slideLayout21.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90.xml"/><Relationship Id="rId16" Type="http://schemas.openxmlformats.org/officeDocument/2006/relationships/image" Target="../media/image85.png"/><Relationship Id="rId1" Type="http://schemas.openxmlformats.org/officeDocument/2006/relationships/slideLayout" Target="../slideLayouts/slideLayout2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1.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97.gi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Shape 112"/>
          <p:cNvSpPr/>
          <p:nvPr/>
        </p:nvSpPr>
        <p:spPr>
          <a:xfrm>
            <a:off x="13666" y="5205325"/>
            <a:ext cx="9332566" cy="4969743"/>
          </a:xfrm>
          <a:prstGeom prst="rect">
            <a:avLst/>
          </a:prstGeom>
          <a:solidFill>
            <a:srgbClr val="FFFFFF"/>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113" name="Shape 113"/>
          <p:cNvSpPr txBox="1">
            <a:spLocks noGrp="1"/>
          </p:cNvSpPr>
          <p:nvPr>
            <p:ph type="title" idx="4294967295"/>
          </p:nvPr>
        </p:nvSpPr>
        <p:spPr>
          <a:xfrm>
            <a:off x="191858" y="412476"/>
            <a:ext cx="7607225" cy="1332807"/>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900" b="0" i="0" u="none" strike="noStrike" cap="none" dirty="0" smtClean="0">
                <a:solidFill>
                  <a:srgbClr val="008495"/>
                </a:solidFill>
                <a:latin typeface="Roboto"/>
                <a:ea typeface="Roboto"/>
                <a:cs typeface="Roboto"/>
                <a:sym typeface="Roboto"/>
              </a:rPr>
              <a:t>Polymer Polytechnic</a:t>
            </a:r>
            <a:endParaRPr lang="en" sz="2900" b="0" dirty="0">
              <a:solidFill>
                <a:srgbClr val="008495"/>
              </a:solidFill>
            </a:endParaRPr>
          </a:p>
        </p:txBody>
      </p:sp>
      <p:sp>
        <p:nvSpPr>
          <p:cNvPr id="7" name="Shape 960"/>
          <p:cNvSpPr/>
          <p:nvPr/>
        </p:nvSpPr>
        <p:spPr>
          <a:xfrm>
            <a:off x="1478869" y="1452190"/>
            <a:ext cx="1888799" cy="2714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800" dirty="0" smtClean="0">
                <a:solidFill>
                  <a:srgbClr val="616161"/>
                </a:solidFill>
                <a:latin typeface="Roboto"/>
                <a:ea typeface="Roboto"/>
                <a:cs typeface="Roboto"/>
                <a:sym typeface="Roboto"/>
              </a:rPr>
              <a:t>Jose Angel Pardo</a:t>
            </a:r>
            <a:endParaRPr lang="en" sz="1800" b="0" i="0" u="none" strike="noStrike" cap="none" dirty="0">
              <a:solidFill>
                <a:srgbClr val="616161"/>
              </a:solidFill>
              <a:latin typeface="Roboto"/>
              <a:ea typeface="Roboto"/>
              <a:cs typeface="Roboto"/>
              <a:sym typeface="Roboto"/>
            </a:endParaRPr>
          </a:p>
        </p:txBody>
      </p:sp>
      <p:sp>
        <p:nvSpPr>
          <p:cNvPr id="8" name="Shape 961"/>
          <p:cNvSpPr/>
          <p:nvPr/>
        </p:nvSpPr>
        <p:spPr>
          <a:xfrm>
            <a:off x="794261" y="1431393"/>
            <a:ext cx="548798" cy="54879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 name="Shape 962"/>
          <p:cNvSpPr/>
          <p:nvPr/>
        </p:nvSpPr>
        <p:spPr>
          <a:xfrm>
            <a:off x="1478869" y="1718890"/>
            <a:ext cx="1888799" cy="2238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dirty="0" smtClean="0">
                <a:solidFill>
                  <a:srgbClr val="616161"/>
                </a:solidFill>
                <a:latin typeface="Roboto"/>
                <a:ea typeface="Roboto"/>
                <a:cs typeface="Roboto"/>
                <a:sym typeface="Roboto"/>
              </a:rPr>
              <a:t>+JoseAngelPardo</a:t>
            </a:r>
            <a:endParaRPr lang="en" sz="1500" b="0" i="0" u="none" strike="noStrike" cap="none" dirty="0">
              <a:solidFill>
                <a:srgbClr val="616161"/>
              </a:solidFill>
              <a:latin typeface="Roboto"/>
              <a:ea typeface="Roboto"/>
              <a:cs typeface="Roboto"/>
              <a:sym typeface="Roboto"/>
            </a:endParaRPr>
          </a:p>
        </p:txBody>
      </p:sp>
      <p:pic>
        <p:nvPicPr>
          <p:cNvPr id="10" name="Shape 964"/>
          <p:cNvPicPr preferRelativeResize="0"/>
          <p:nvPr/>
        </p:nvPicPr>
        <p:blipFill>
          <a:blip r:embed="rId3">
            <a:extLst>
              <a:ext uri="{28A0092B-C50C-407E-A947-70E740481C1C}">
                <a14:useLocalDpi xmlns:a14="http://schemas.microsoft.com/office/drawing/2010/main" val="0"/>
              </a:ext>
            </a:extLst>
          </a:blip>
          <a:stretch>
            <a:fillRect/>
          </a:stretch>
        </p:blipFill>
        <p:spPr>
          <a:xfrm>
            <a:off x="872635" y="1491736"/>
            <a:ext cx="476100" cy="476100"/>
          </a:xfrm>
          <a:prstGeom prst="rect">
            <a:avLst/>
          </a:prstGeom>
          <a:noFill/>
          <a:ln>
            <a:noFill/>
          </a:ln>
        </p:spPr>
      </p:pic>
      <p:pic>
        <p:nvPicPr>
          <p:cNvPr id="11" name="Picture 2" descr="http://carlosortiz.co.uk/wp-content/uploads/2015/09/polyme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3082" y="2227133"/>
            <a:ext cx="5100918"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06" y="3655883"/>
            <a:ext cx="3175810" cy="1735117"/>
          </a:xfrm>
          <a:prstGeom prst="rect">
            <a:avLst/>
          </a:prstGeom>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61"/>
        <p:cNvGrpSpPr/>
        <p:nvPr/>
      </p:nvGrpSpPr>
      <p:grpSpPr>
        <a:xfrm>
          <a:off x="0" y="0"/>
          <a:ext cx="0" cy="0"/>
          <a:chOff x="0" y="0"/>
          <a:chExt cx="0" cy="0"/>
        </a:xfrm>
      </p:grpSpPr>
      <p:sp>
        <p:nvSpPr>
          <p:cNvPr id="162" name="Shape 162"/>
          <p:cNvSpPr/>
          <p:nvPr/>
        </p:nvSpPr>
        <p:spPr>
          <a:xfrm>
            <a:off x="933350" y="1821650"/>
            <a:ext cx="7555199" cy="150030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400" b="0" i="1" u="none" strike="noStrike" cap="none" dirty="0" smtClean="0">
                <a:solidFill>
                  <a:srgbClr val="FFFFFF"/>
                </a:solidFill>
                <a:latin typeface="Roboto"/>
                <a:ea typeface="Roboto"/>
                <a:cs typeface="Roboto"/>
                <a:sym typeface="Roboto"/>
              </a:rPr>
              <a:t>Cuando hay muchos elementos para elegir, se puede sentir más seguro de sí el suyo es el más adecuado</a:t>
            </a:r>
            <a:endParaRPr lang="en" sz="3400" b="0" i="1" u="none" strike="noStrike" cap="none" dirty="0">
              <a:solidFill>
                <a:srgbClr val="FFFFFF"/>
              </a:solidFill>
              <a:latin typeface="Roboto"/>
              <a:ea typeface="Roboto"/>
              <a:cs typeface="Roboto"/>
              <a:sym typeface="Roboto"/>
            </a:endParaRPr>
          </a:p>
        </p:txBody>
      </p:sp>
      <p:sp>
        <p:nvSpPr>
          <p:cNvPr id="163" name="Shape 163"/>
          <p:cNvSpPr/>
          <p:nvPr/>
        </p:nvSpPr>
        <p:spPr>
          <a:xfrm>
            <a:off x="2085372" y="3767137"/>
            <a:ext cx="1677837" cy="30003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latin typeface="Roboto Condensed"/>
                <a:ea typeface="Roboto Condensed"/>
                <a:cs typeface="Roboto Condensed"/>
                <a:sym typeface="Roboto Condensed"/>
              </a:rPr>
              <a:t>- Addy Osmani</a:t>
            </a:r>
          </a:p>
        </p:txBody>
      </p:sp>
      <p:pic>
        <p:nvPicPr>
          <p:cNvPr id="164" name="Shape 164"/>
          <p:cNvPicPr preferRelativeResize="0"/>
          <p:nvPr/>
        </p:nvPicPr>
        <p:blipFill rotWithShape="1">
          <a:blip r:embed="rId3">
            <a:alphaModFix amt="50000"/>
          </a:blip>
          <a:srcRect/>
          <a:stretch/>
        </p:blipFill>
        <p:spPr>
          <a:xfrm>
            <a:off x="622329" y="1821662"/>
            <a:ext cx="270299" cy="244500"/>
          </a:xfrm>
          <a:prstGeom prst="rect">
            <a:avLst/>
          </a:prstGeom>
          <a:noFill/>
          <a:ln>
            <a:noFill/>
          </a:ln>
        </p:spPr>
      </p:pic>
      <p:pic>
        <p:nvPicPr>
          <p:cNvPr id="165" name="Shape 165"/>
          <p:cNvPicPr preferRelativeResize="0"/>
          <p:nvPr/>
        </p:nvPicPr>
        <p:blipFill rotWithShape="1">
          <a:blip r:embed="rId3">
            <a:alphaModFix amt="50000"/>
          </a:blip>
          <a:srcRect/>
          <a:stretch/>
        </p:blipFill>
        <p:spPr>
          <a:xfrm rot="10800000">
            <a:off x="6296997" y="2833153"/>
            <a:ext cx="270299" cy="244500"/>
          </a:xfrm>
          <a:prstGeom prst="rect">
            <a:avLst/>
          </a:prstGeom>
          <a:noFill/>
          <a:ln>
            <a:noFill/>
          </a:ln>
        </p:spPr>
      </p:pic>
    </p:spTree>
    <p:extLst>
      <p:ext uri="{BB962C8B-B14F-4D97-AF65-F5344CB8AC3E}">
        <p14:creationId xmlns:p14="http://schemas.microsoft.com/office/powerpoint/2010/main" val="3172824033"/>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p:nvPr/>
        </p:nvSpPr>
        <p:spPr>
          <a:xfrm>
            <a:off x="-180305" y="-138968"/>
            <a:ext cx="9504611" cy="5421437"/>
          </a:xfrm>
          <a:prstGeom prst="rect">
            <a:avLst/>
          </a:prstGeom>
          <a:solidFill>
            <a:srgbClr val="5572F7"/>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00" name="Shape 900"/>
          <p:cNvSpPr/>
          <p:nvPr/>
        </p:nvSpPr>
        <p:spPr>
          <a:xfrm>
            <a:off x="1331416" y="2238375"/>
            <a:ext cx="6481166" cy="66675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 sz="4500" b="0" i="0" u="none" strike="noStrike" cap="none" dirty="0" smtClean="0">
                <a:solidFill>
                  <a:srgbClr val="FFFFFF"/>
                </a:solidFill>
                <a:latin typeface="Roboto"/>
                <a:ea typeface="Roboto"/>
                <a:cs typeface="Roboto"/>
                <a:sym typeface="Roboto"/>
              </a:rPr>
              <a:t>Aplicaciones en producción</a:t>
            </a:r>
            <a:endParaRPr lang="en" sz="45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4"/>
        <p:cNvGrpSpPr/>
        <p:nvPr/>
      </p:nvGrpSpPr>
      <p:grpSpPr>
        <a:xfrm>
          <a:off x="0" y="0"/>
          <a:ext cx="0" cy="0"/>
          <a:chOff x="0" y="0"/>
          <a:chExt cx="0" cy="0"/>
        </a:xfrm>
      </p:grpSpPr>
      <p:pic>
        <p:nvPicPr>
          <p:cNvPr id="905" name="Shape 905"/>
          <p:cNvPicPr preferRelativeResize="0"/>
          <p:nvPr/>
        </p:nvPicPr>
        <p:blipFill rotWithShape="1">
          <a:blip r:embed="rId3">
            <a:alphaModFix/>
          </a:blip>
          <a:srcRect/>
          <a:stretch/>
        </p:blipFill>
        <p:spPr>
          <a:xfrm>
            <a:off x="3529550" y="134448"/>
            <a:ext cx="2084899" cy="4700167"/>
          </a:xfrm>
          <a:prstGeom prst="rect">
            <a:avLst/>
          </a:prstGeom>
          <a:noFill/>
          <a:ln>
            <a:noFill/>
          </a:ln>
        </p:spPr>
      </p:pic>
      <p:sp>
        <p:nvSpPr>
          <p:cNvPr id="906" name="Shape 906"/>
          <p:cNvSpPr/>
          <p:nvPr/>
        </p:nvSpPr>
        <p:spPr>
          <a:xfrm>
            <a:off x="762594" y="4824093"/>
            <a:ext cx="7237776"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323232"/>
                </a:solidFill>
                <a:latin typeface="Roboto"/>
                <a:ea typeface="Roboto"/>
                <a:cs typeface="Roboto"/>
                <a:sym typeface="Roboto"/>
              </a:rPr>
              <a:t>image: http://gulpjs.com</a:t>
            </a: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Shape 911"/>
          <p:cNvPicPr preferRelativeResize="0"/>
          <p:nvPr/>
        </p:nvPicPr>
        <p:blipFill rotWithShape="1">
          <a:blip r:embed="rId3">
            <a:alphaModFix/>
          </a:blip>
          <a:srcRect/>
          <a:stretch/>
        </p:blipFill>
        <p:spPr>
          <a:xfrm>
            <a:off x="367300" y="1335022"/>
            <a:ext cx="8409399" cy="3688971"/>
          </a:xfrm>
          <a:prstGeom prst="rect">
            <a:avLst/>
          </a:prstGeom>
          <a:noFill/>
          <a:ln>
            <a:noFill/>
          </a:ln>
        </p:spPr>
      </p:pic>
      <p:sp>
        <p:nvSpPr>
          <p:cNvPr id="912" name="Shape 912"/>
          <p:cNvSpPr/>
          <p:nvPr/>
        </p:nvSpPr>
        <p:spPr>
          <a:xfrm>
            <a:off x="748306" y="575666"/>
            <a:ext cx="7263779" cy="55721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800" dirty="0" smtClean="0">
                <a:solidFill>
                  <a:srgbClr val="008495"/>
                </a:solidFill>
                <a:latin typeface="Roboto"/>
                <a:ea typeface="Roboto"/>
                <a:cs typeface="Roboto"/>
                <a:sym typeface="Roboto"/>
              </a:rPr>
              <a:t>Procesos de construccion</a:t>
            </a:r>
            <a:endParaRPr lang="en" sz="3800" b="0" i="0" u="none" strike="noStrike" cap="none" dirty="0">
              <a:solidFill>
                <a:srgbClr val="008495"/>
              </a:solidFill>
              <a:latin typeface="Roboto"/>
              <a:ea typeface="Roboto"/>
              <a:cs typeface="Roboto"/>
              <a:sym typeface="Roboto"/>
            </a:endParaRPr>
          </a:p>
        </p:txBody>
      </p:sp>
      <p:pic>
        <p:nvPicPr>
          <p:cNvPr id="913" name="Shape 913"/>
          <p:cNvPicPr preferRelativeResize="0"/>
          <p:nvPr/>
        </p:nvPicPr>
        <p:blipFill rotWithShape="1">
          <a:blip r:embed="rId4">
            <a:alphaModFix/>
          </a:blip>
          <a:srcRect/>
          <a:stretch/>
        </p:blipFill>
        <p:spPr>
          <a:xfrm>
            <a:off x="8198609" y="114656"/>
            <a:ext cx="624469" cy="1407795"/>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917"/>
        <p:cNvGrpSpPr/>
        <p:nvPr/>
      </p:nvGrpSpPr>
      <p:grpSpPr>
        <a:xfrm>
          <a:off x="0" y="0"/>
          <a:ext cx="0" cy="0"/>
          <a:chOff x="0" y="0"/>
          <a:chExt cx="0" cy="0"/>
        </a:xfrm>
      </p:grpSpPr>
      <p:sp>
        <p:nvSpPr>
          <p:cNvPr id="918" name="Shape 918"/>
          <p:cNvSpPr/>
          <p:nvPr/>
        </p:nvSpPr>
        <p:spPr>
          <a:xfrm>
            <a:off x="827486" y="4778647"/>
            <a:ext cx="3107377"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Live-reload and cross-device development</a:t>
            </a:r>
          </a:p>
        </p:txBody>
      </p:sp>
      <p:pic>
        <p:nvPicPr>
          <p:cNvPr id="919" name="Shape 919"/>
          <p:cNvPicPr preferRelativeResize="0"/>
          <p:nvPr/>
        </p:nvPicPr>
        <p:blipFill>
          <a:blip r:embed="rId3">
            <a:alphaModFix/>
          </a:blip>
          <a:stretch>
            <a:fillRect/>
          </a:stretch>
        </p:blipFill>
        <p:spPr>
          <a:xfrm>
            <a:off x="1063449" y="0"/>
            <a:ext cx="7017098" cy="467352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p:nvPr/>
        </p:nvSpPr>
        <p:spPr>
          <a:xfrm>
            <a:off x="2073125" y="1870074"/>
            <a:ext cx="4997748" cy="1120601"/>
          </a:xfrm>
          <a:prstGeom prst="rect">
            <a:avLst/>
          </a:prstGeom>
          <a:solidFill>
            <a:srgbClr val="4285F4"/>
          </a:solidFill>
          <a:ln w="25400" cap="flat" cmpd="sng">
            <a:solidFill>
              <a:srgbClr val="4285F4"/>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3200" b="1" i="0" u="none" strike="noStrike" cap="none">
                <a:solidFill>
                  <a:srgbClr val="FFFFFF"/>
                </a:solidFill>
                <a:latin typeface="Roboto"/>
                <a:ea typeface="Roboto"/>
                <a:cs typeface="Roboto"/>
                <a:sym typeface="Roboto"/>
              </a:rPr>
              <a:t>DOWNLOAD</a:t>
            </a:r>
          </a:p>
        </p:txBody>
      </p:sp>
      <p:sp>
        <p:nvSpPr>
          <p:cNvPr id="925" name="Shape 925"/>
          <p:cNvSpPr/>
          <p:nvPr/>
        </p:nvSpPr>
        <p:spPr>
          <a:xfrm>
            <a:off x="1453439" y="3384219"/>
            <a:ext cx="6170818" cy="33432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solidFill>
                  <a:srgbClr val="9B9B9B"/>
                </a:solidFill>
                <a:latin typeface="Roboto"/>
                <a:ea typeface="Roboto"/>
                <a:cs typeface="Roboto"/>
                <a:sym typeface="Roboto"/>
              </a:rPr>
              <a:t>developers.google.com/web/tools/polymer-starter-kit</a:t>
            </a:r>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3"/>
        <p:cNvGrpSpPr/>
        <p:nvPr/>
      </p:nvGrpSpPr>
      <p:grpSpPr>
        <a:xfrm>
          <a:off x="0" y="0"/>
          <a:ext cx="0" cy="0"/>
          <a:chOff x="0" y="0"/>
          <a:chExt cx="0" cy="0"/>
        </a:xfrm>
      </p:grpSpPr>
      <p:sp>
        <p:nvSpPr>
          <p:cNvPr id="954" name="Shape 954"/>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55" name="Shape 955"/>
          <p:cNvSpPr txBox="1">
            <a:spLocks noGrp="1"/>
          </p:cNvSpPr>
          <p:nvPr>
            <p:ph type="title"/>
          </p:nvPr>
        </p:nvSpPr>
        <p:spPr>
          <a:xfrm>
            <a:off x="749152" y="2089688"/>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a:solidFill>
                  <a:srgbClr val="FFFFFF"/>
                </a:solidFill>
                <a:latin typeface="Roboto"/>
                <a:ea typeface="Roboto"/>
                <a:cs typeface="Roboto"/>
                <a:sym typeface="Roboto"/>
              </a:rPr>
              <a:t>polymer-project.org</a:t>
            </a: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9"/>
        <p:cNvGrpSpPr/>
        <p:nvPr/>
      </p:nvGrpSpPr>
      <p:grpSpPr>
        <a:xfrm>
          <a:off x="0" y="0"/>
          <a:ext cx="0" cy="0"/>
          <a:chOff x="0" y="0"/>
          <a:chExt cx="0" cy="0"/>
        </a:xfrm>
      </p:grpSpPr>
      <p:sp>
        <p:nvSpPr>
          <p:cNvPr id="960" name="Shape 960"/>
          <p:cNvSpPr/>
          <p:nvPr/>
        </p:nvSpPr>
        <p:spPr>
          <a:xfrm>
            <a:off x="1478869" y="1452190"/>
            <a:ext cx="1888799" cy="2714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800" dirty="0" smtClean="0">
                <a:solidFill>
                  <a:srgbClr val="616161"/>
                </a:solidFill>
                <a:latin typeface="Roboto"/>
                <a:ea typeface="Roboto"/>
                <a:cs typeface="Roboto"/>
                <a:sym typeface="Roboto"/>
              </a:rPr>
              <a:t>Jose Angel Pardo</a:t>
            </a:r>
            <a:endParaRPr lang="en" sz="1800" b="0" i="0" u="none" strike="noStrike" cap="none" dirty="0">
              <a:solidFill>
                <a:srgbClr val="616161"/>
              </a:solidFill>
              <a:latin typeface="Roboto"/>
              <a:ea typeface="Roboto"/>
              <a:cs typeface="Roboto"/>
              <a:sym typeface="Roboto"/>
            </a:endParaRPr>
          </a:p>
        </p:txBody>
      </p:sp>
      <p:sp>
        <p:nvSpPr>
          <p:cNvPr id="961" name="Shape 961"/>
          <p:cNvSpPr/>
          <p:nvPr/>
        </p:nvSpPr>
        <p:spPr>
          <a:xfrm>
            <a:off x="794261" y="1431393"/>
            <a:ext cx="548798" cy="54879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962" name="Shape 962"/>
          <p:cNvSpPr/>
          <p:nvPr/>
        </p:nvSpPr>
        <p:spPr>
          <a:xfrm>
            <a:off x="1478869" y="1718890"/>
            <a:ext cx="1888799" cy="2238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dirty="0" smtClean="0">
                <a:solidFill>
                  <a:srgbClr val="616161"/>
                </a:solidFill>
                <a:latin typeface="Roboto"/>
                <a:ea typeface="Roboto"/>
                <a:cs typeface="Roboto"/>
                <a:sym typeface="Roboto"/>
              </a:rPr>
              <a:t>+JoseAngelPardo</a:t>
            </a:r>
            <a:endParaRPr lang="en" sz="1500" b="0" i="0" u="none" strike="noStrike" cap="none" dirty="0">
              <a:solidFill>
                <a:srgbClr val="616161"/>
              </a:solidFill>
              <a:latin typeface="Roboto"/>
              <a:ea typeface="Roboto"/>
              <a:cs typeface="Roboto"/>
              <a:sym typeface="Roboto"/>
            </a:endParaRPr>
          </a:p>
        </p:txBody>
      </p:sp>
      <p:sp>
        <p:nvSpPr>
          <p:cNvPr id="963" name="Shape 963"/>
          <p:cNvSpPr txBox="1">
            <a:spLocks noGrp="1"/>
          </p:cNvSpPr>
          <p:nvPr>
            <p:ph type="title" idx="4294967295"/>
          </p:nvPr>
        </p:nvSpPr>
        <p:spPr>
          <a:xfrm>
            <a:off x="764064" y="496605"/>
            <a:ext cx="6015900" cy="837900"/>
          </a:xfrm>
          <a:prstGeom prst="rect">
            <a:avLst/>
          </a:prstGeom>
          <a:noFill/>
          <a:ln>
            <a:noFill/>
          </a:ln>
        </p:spPr>
        <p:txBody>
          <a:bodyPr lIns="0" tIns="0" rIns="0" bIns="0" anchor="t" anchorCtr="0">
            <a:noAutofit/>
          </a:bodyPr>
          <a:lstStyle/>
          <a:p>
            <a:pPr marL="0" marR="0" lvl="0" indent="0" algn="l" rtl="0">
              <a:lnSpc>
                <a:spcPct val="80000"/>
              </a:lnSpc>
              <a:spcBef>
                <a:spcPts val="0"/>
              </a:spcBef>
              <a:buSzPct val="25000"/>
              <a:buNone/>
            </a:pPr>
            <a:r>
              <a:rPr lang="en" sz="5300" b="0" i="0" u="none" strike="noStrike" cap="none" dirty="0" smtClean="0">
                <a:solidFill>
                  <a:srgbClr val="00838F"/>
                </a:solidFill>
                <a:latin typeface="Roboto"/>
                <a:ea typeface="Roboto"/>
                <a:cs typeface="Roboto"/>
                <a:sym typeface="Roboto"/>
              </a:rPr>
              <a:t>Gracias!</a:t>
            </a:r>
            <a:endParaRPr lang="en" sz="5300" b="0" i="0" u="none" strike="noStrike" cap="none" dirty="0">
              <a:solidFill>
                <a:srgbClr val="00838F"/>
              </a:solidFill>
              <a:latin typeface="Roboto"/>
              <a:ea typeface="Roboto"/>
              <a:cs typeface="Roboto"/>
              <a:sym typeface="Roboto"/>
            </a:endParaRPr>
          </a:p>
        </p:txBody>
      </p:sp>
      <p:pic>
        <p:nvPicPr>
          <p:cNvPr id="964" name="Shape 964"/>
          <p:cNvPicPr preferRelativeResize="0"/>
          <p:nvPr/>
        </p:nvPicPr>
        <p:blipFill>
          <a:blip r:embed="rId3">
            <a:extLst>
              <a:ext uri="{28A0092B-C50C-407E-A947-70E740481C1C}">
                <a14:useLocalDpi xmlns:a14="http://schemas.microsoft.com/office/drawing/2010/main" val="0"/>
              </a:ext>
            </a:extLst>
          </a:blip>
          <a:stretch>
            <a:fillRect/>
          </a:stretch>
        </p:blipFill>
        <p:spPr>
          <a:xfrm>
            <a:off x="872635" y="1491736"/>
            <a:ext cx="476100" cy="476100"/>
          </a:xfrm>
          <a:prstGeom prst="rect">
            <a:avLst/>
          </a:prstGeom>
          <a:noFill/>
          <a:ln>
            <a:noFill/>
          </a:ln>
        </p:spPr>
      </p:pic>
      <p:pic>
        <p:nvPicPr>
          <p:cNvPr id="4098" name="Picture 2" descr="http://carlosortiz.co.uk/wp-content/uploads/2015/09/polyme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95822"/>
            <a:ext cx="571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06" y="3655883"/>
            <a:ext cx="3175810" cy="1735117"/>
          </a:xfrm>
          <a:prstGeom prst="rect">
            <a:avLst/>
          </a:prstGeom>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3">
            <a:alphaModFix/>
          </a:blip>
          <a:srcRect/>
          <a:stretch/>
        </p:blipFill>
        <p:spPr>
          <a:xfrm>
            <a:off x="457200" y="0"/>
            <a:ext cx="8229599" cy="514349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a:stretch/>
        </p:blipFill>
        <p:spPr>
          <a:xfrm>
            <a:off x="0" y="-65464"/>
            <a:ext cx="9144000" cy="5379203"/>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199" y="0"/>
            <a:ext cx="8229600" cy="1063228"/>
          </a:xfrm>
          <a:prstGeom prst="rect">
            <a:avLst/>
          </a:prstGeom>
          <a:noFill/>
          <a:ln>
            <a:noFill/>
          </a:ln>
        </p:spPr>
        <p:txBody>
          <a:bodyPr lIns="91425" tIns="91425" rIns="91425" bIns="91425" anchor="b" anchorCtr="0">
            <a:noAutofit/>
          </a:bodyPr>
          <a:lstStyle/>
          <a:p>
            <a:pPr marL="0" marR="0" lvl="0" indent="0" algn="l" rtl="0">
              <a:spcBef>
                <a:spcPts val="0"/>
              </a:spcBef>
              <a:buSzPct val="25000"/>
              <a:buNone/>
            </a:pPr>
            <a:endParaRPr sz="2000" b="0" i="0" u="none" strike="noStrike" cap="none">
              <a:solidFill>
                <a:srgbClr val="FFFFFF"/>
              </a:solidFill>
              <a:latin typeface="Archivo Black"/>
              <a:ea typeface="Archivo Black"/>
              <a:cs typeface="Archivo Black"/>
              <a:sym typeface="Archivo Black"/>
            </a:endParaRPr>
          </a:p>
        </p:txBody>
      </p:sp>
      <p:pic>
        <p:nvPicPr>
          <p:cNvPr id="181" name="Shape 18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2" name="Shape 182"/>
          <p:cNvPicPr preferRelativeResize="0"/>
          <p:nvPr/>
        </p:nvPicPr>
        <p:blipFill rotWithShape="1">
          <a:blip r:embed="rId4">
            <a:alphaModFix/>
          </a:blip>
          <a:srcRect/>
          <a:stretch/>
        </p:blipFill>
        <p:spPr>
          <a:xfrm>
            <a:off x="2168526" y="985947"/>
            <a:ext cx="4806846" cy="3171903"/>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86"/>
        <p:cNvGrpSpPr/>
        <p:nvPr/>
      </p:nvGrpSpPr>
      <p:grpSpPr>
        <a:xfrm>
          <a:off x="0" y="0"/>
          <a:ext cx="0" cy="0"/>
          <a:chOff x="0" y="0"/>
          <a:chExt cx="0" cy="0"/>
        </a:xfrm>
      </p:grpSpPr>
      <p:sp>
        <p:nvSpPr>
          <p:cNvPr id="187" name="Shape 187"/>
          <p:cNvSpPr/>
          <p:nvPr/>
        </p:nvSpPr>
        <p:spPr>
          <a:xfrm>
            <a:off x="933340" y="1700044"/>
            <a:ext cx="7277318" cy="180476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900" b="0" i="0" u="none" strike="noStrike" cap="none" dirty="0" smtClean="0">
                <a:solidFill>
                  <a:srgbClr val="FFFFFF"/>
                </a:solidFill>
                <a:latin typeface="Helvetica Neue"/>
                <a:ea typeface="Helvetica Neue"/>
                <a:cs typeface="Helvetica Neue"/>
                <a:sym typeface="Helvetica Neue"/>
              </a:rPr>
              <a:t>Los web Components son diferentes.</a:t>
            </a:r>
            <a:endParaRPr lang="en" sz="39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3575156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91"/>
        <p:cNvGrpSpPr/>
        <p:nvPr/>
      </p:nvGrpSpPr>
      <p:grpSpPr>
        <a:xfrm>
          <a:off x="0" y="0"/>
          <a:ext cx="0" cy="0"/>
          <a:chOff x="0" y="0"/>
          <a:chExt cx="0" cy="0"/>
        </a:xfrm>
      </p:grpSpPr>
      <p:sp>
        <p:nvSpPr>
          <p:cNvPr id="192" name="Shape 192"/>
          <p:cNvSpPr/>
          <p:nvPr/>
        </p:nvSpPr>
        <p:spPr>
          <a:xfrm>
            <a:off x="933350" y="1619625"/>
            <a:ext cx="7417500" cy="188520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100" b="0" i="0" u="none" strike="noStrike" cap="none" dirty="0" smtClean="0">
                <a:solidFill>
                  <a:srgbClr val="FFFFFF"/>
                </a:solidFill>
                <a:latin typeface="Helvetica Neue"/>
                <a:ea typeface="Helvetica Neue"/>
                <a:cs typeface="Helvetica Neue"/>
                <a:sym typeface="Helvetica Neue"/>
              </a:rPr>
              <a:t>Los Web Components son </a:t>
            </a:r>
            <a:r>
              <a:rPr lang="en" sz="4100" b="1" i="0" u="none" strike="noStrike" cap="none" dirty="0" smtClean="0">
                <a:solidFill>
                  <a:srgbClr val="FFFFFF"/>
                </a:solidFill>
                <a:latin typeface="Helvetica Neue"/>
                <a:ea typeface="Helvetica Neue"/>
                <a:cs typeface="Helvetica Neue"/>
                <a:sym typeface="Helvetica Neue"/>
              </a:rPr>
              <a:t>primitivas</a:t>
            </a:r>
            <a:r>
              <a:rPr lang="en" sz="4100" b="0" i="0" u="none" strike="noStrike" cap="none" dirty="0" smtClean="0">
                <a:solidFill>
                  <a:srgbClr val="FFFFFF"/>
                </a:solidFill>
                <a:latin typeface="Helvetica Neue"/>
                <a:ea typeface="Helvetica Neue"/>
                <a:cs typeface="Helvetica Neue"/>
                <a:sym typeface="Helvetica Neue"/>
              </a:rPr>
              <a:t> de bajo nivel que definen nuestros </a:t>
            </a:r>
            <a:r>
              <a:rPr lang="en" sz="4100" b="1" i="0" u="none" strike="noStrike" cap="none" dirty="0" smtClean="0">
                <a:solidFill>
                  <a:srgbClr val="FFFFFF"/>
                </a:solidFill>
                <a:latin typeface="Helvetica Neue"/>
                <a:ea typeface="Helvetica Neue"/>
                <a:cs typeface="Helvetica Neue"/>
                <a:sym typeface="Helvetica Neue"/>
              </a:rPr>
              <a:t>Elementos HTML</a:t>
            </a:r>
            <a:endParaRPr lang="en" sz="4100" b="1"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36079228"/>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199" y="0"/>
            <a:ext cx="8229600" cy="1063228"/>
          </a:xfrm>
          <a:prstGeom prst="rect">
            <a:avLst/>
          </a:prstGeom>
          <a:noFill/>
          <a:ln>
            <a:noFill/>
          </a:ln>
        </p:spPr>
        <p:txBody>
          <a:bodyPr lIns="91425" tIns="91425" rIns="91425" bIns="91425" anchor="b" anchorCtr="0">
            <a:noAutofit/>
          </a:bodyPr>
          <a:lstStyle/>
          <a:p>
            <a:pPr marL="0" marR="0" lvl="0" indent="0" algn="l" rtl="0">
              <a:spcBef>
                <a:spcPts val="0"/>
              </a:spcBef>
              <a:buSzPct val="25000"/>
              <a:buNone/>
            </a:pPr>
            <a:endParaRPr sz="2000" b="0" i="0" u="none" strike="noStrike" cap="none">
              <a:solidFill>
                <a:srgbClr val="FFFFFF"/>
              </a:solidFill>
              <a:latin typeface="Archivo Black"/>
              <a:ea typeface="Archivo Black"/>
              <a:cs typeface="Archivo Black"/>
              <a:sym typeface="Archivo Black"/>
            </a:endParaRPr>
          </a:p>
        </p:txBody>
      </p:sp>
      <p:pic>
        <p:nvPicPr>
          <p:cNvPr id="198" name="Shape 19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9" name="Shape 199"/>
          <p:cNvSpPr/>
          <p:nvPr/>
        </p:nvSpPr>
        <p:spPr>
          <a:xfrm>
            <a:off x="623108" y="204850"/>
            <a:ext cx="4160699"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Template</a:t>
            </a:r>
          </a:p>
        </p:txBody>
      </p:sp>
      <p:sp>
        <p:nvSpPr>
          <p:cNvPr id="200" name="Shape 200"/>
          <p:cNvSpPr/>
          <p:nvPr/>
        </p:nvSpPr>
        <p:spPr>
          <a:xfrm>
            <a:off x="557950" y="1378900"/>
            <a:ext cx="5563200"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Shadow DOM</a:t>
            </a:r>
          </a:p>
        </p:txBody>
      </p:sp>
      <p:sp>
        <p:nvSpPr>
          <p:cNvPr id="201" name="Shape 201"/>
          <p:cNvSpPr/>
          <p:nvPr/>
        </p:nvSpPr>
        <p:spPr>
          <a:xfrm>
            <a:off x="508800" y="2553650"/>
            <a:ext cx="7012500"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Custom Elements</a:t>
            </a:r>
          </a:p>
        </p:txBody>
      </p:sp>
      <p:sp>
        <p:nvSpPr>
          <p:cNvPr id="202" name="Shape 202"/>
          <p:cNvSpPr/>
          <p:nvPr/>
        </p:nvSpPr>
        <p:spPr>
          <a:xfrm>
            <a:off x="546907" y="3728400"/>
            <a:ext cx="6055799" cy="8576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5000" b="0" i="0" u="none" strike="noStrike" cap="none">
                <a:solidFill>
                  <a:srgbClr val="FFFFFF"/>
                </a:solidFill>
                <a:latin typeface="Bree Serif"/>
                <a:ea typeface="Bree Serif"/>
                <a:cs typeface="Bree Serif"/>
                <a:sym typeface="Bree Serif"/>
              </a:rPr>
              <a:t>HTML Imports</a:t>
            </a:r>
          </a:p>
        </p:txBody>
      </p:sp>
      <p:sp>
        <p:nvSpPr>
          <p:cNvPr id="203" name="Shape 203"/>
          <p:cNvSpPr/>
          <p:nvPr/>
        </p:nvSpPr>
        <p:spPr>
          <a:xfrm>
            <a:off x="5207300" y="436250"/>
            <a:ext cx="3529199"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T</a:t>
            </a:r>
            <a:r>
              <a:rPr lang="en" sz="2000" b="0" i="0" u="none" strike="noStrike" cap="none" dirty="0" smtClean="0">
                <a:solidFill>
                  <a:srgbClr val="FFFFFF"/>
                </a:solidFill>
                <a:latin typeface="Roboto"/>
                <a:ea typeface="Roboto"/>
                <a:cs typeface="Roboto"/>
                <a:sym typeface="Roboto"/>
              </a:rPr>
              <a:t>emplating nativo del cliente</a:t>
            </a:r>
            <a:endParaRPr lang="en" sz="2000" b="0" i="0" u="none" strike="noStrike" cap="none" dirty="0">
              <a:solidFill>
                <a:srgbClr val="FFFFFF"/>
              </a:solidFill>
              <a:latin typeface="Roboto"/>
              <a:ea typeface="Roboto"/>
              <a:cs typeface="Roboto"/>
              <a:sym typeface="Roboto"/>
            </a:endParaRPr>
          </a:p>
        </p:txBody>
      </p:sp>
      <p:sp>
        <p:nvSpPr>
          <p:cNvPr id="204" name="Shape 204"/>
          <p:cNvSpPr/>
          <p:nvPr/>
        </p:nvSpPr>
        <p:spPr>
          <a:xfrm>
            <a:off x="6000898" y="1610325"/>
            <a:ext cx="2821500"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n" sz="2000" dirty="0">
                <a:solidFill>
                  <a:srgbClr val="FFFFFF"/>
                </a:solidFill>
                <a:latin typeface="Roboto"/>
                <a:ea typeface="Roboto"/>
                <a:cs typeface="Roboto"/>
                <a:sym typeface="Roboto"/>
              </a:rPr>
              <a:t>A</a:t>
            </a:r>
            <a:r>
              <a:rPr lang="en" sz="2000" b="0" i="0" u="none" strike="noStrike" cap="none" dirty="0" smtClean="0">
                <a:solidFill>
                  <a:srgbClr val="FFFFFF"/>
                </a:solidFill>
                <a:latin typeface="Roboto"/>
                <a:ea typeface="Roboto"/>
                <a:cs typeface="Roboto"/>
                <a:sym typeface="Roboto"/>
              </a:rPr>
              <a:t>lcance, composición</a:t>
            </a:r>
            <a:endParaRPr lang="en" sz="2000" b="0" i="0" u="none" strike="noStrike" cap="none" dirty="0">
              <a:solidFill>
                <a:srgbClr val="FFFFFF"/>
              </a:solidFill>
              <a:latin typeface="Roboto"/>
              <a:ea typeface="Roboto"/>
              <a:cs typeface="Roboto"/>
              <a:sym typeface="Roboto"/>
            </a:endParaRPr>
          </a:p>
        </p:txBody>
      </p:sp>
      <p:sp>
        <p:nvSpPr>
          <p:cNvPr id="205" name="Shape 205"/>
          <p:cNvSpPr/>
          <p:nvPr/>
        </p:nvSpPr>
        <p:spPr>
          <a:xfrm>
            <a:off x="5407921" y="2847130"/>
            <a:ext cx="3414600"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D</a:t>
            </a:r>
            <a:r>
              <a:rPr lang="en" sz="2000" b="0" i="0" u="none" strike="noStrike" cap="none" dirty="0" smtClean="0">
                <a:solidFill>
                  <a:srgbClr val="FFFFFF"/>
                </a:solidFill>
                <a:latin typeface="Roboto"/>
                <a:ea typeface="Roboto"/>
                <a:cs typeface="Roboto"/>
                <a:sym typeface="Roboto"/>
              </a:rPr>
              <a:t>efine el nuevo HTML/DOM</a:t>
            </a:r>
            <a:endParaRPr lang="en" sz="2000" b="0" i="0" u="none" strike="noStrike" cap="none" dirty="0">
              <a:solidFill>
                <a:srgbClr val="FFFFFF"/>
              </a:solidFill>
              <a:latin typeface="Roboto"/>
              <a:ea typeface="Roboto"/>
              <a:cs typeface="Roboto"/>
              <a:sym typeface="Roboto"/>
            </a:endParaRPr>
          </a:p>
        </p:txBody>
      </p:sp>
      <p:sp>
        <p:nvSpPr>
          <p:cNvPr id="206" name="Shape 206"/>
          <p:cNvSpPr/>
          <p:nvPr/>
        </p:nvSpPr>
        <p:spPr>
          <a:xfrm>
            <a:off x="5260797" y="3959825"/>
            <a:ext cx="3561599" cy="381899"/>
          </a:xfrm>
          <a:prstGeom prst="rect">
            <a:avLst/>
          </a:prstGeom>
          <a:noFill/>
          <a:ln>
            <a:noFill/>
          </a:ln>
        </p:spPr>
        <p:txBody>
          <a:bodyPr lIns="45725" tIns="45725" rIns="45725" bIns="45725" anchor="t" anchorCtr="0">
            <a:noAutofit/>
          </a:bodyPr>
          <a:lstStyle/>
          <a:p>
            <a:pPr marL="0" marR="0" lvl="0" indent="0" algn="r" rtl="0">
              <a:spcBef>
                <a:spcPts val="0"/>
              </a:spcBef>
              <a:buSzPct val="25000"/>
              <a:buNone/>
            </a:pPr>
            <a:r>
              <a:rPr lang="es-ES" sz="2000" b="0" i="0" u="none" strike="noStrike" cap="none" dirty="0" smtClean="0">
                <a:solidFill>
                  <a:srgbClr val="FFFFFF"/>
                </a:solidFill>
                <a:latin typeface="Roboto"/>
                <a:ea typeface="Roboto"/>
                <a:cs typeface="Roboto"/>
                <a:sym typeface="Roboto"/>
              </a:rPr>
              <a:t>C</a:t>
            </a:r>
            <a:r>
              <a:rPr lang="en" sz="2000" b="0" i="0" u="none" strike="noStrike" cap="none" dirty="0" smtClean="0">
                <a:solidFill>
                  <a:srgbClr val="FFFFFF"/>
                </a:solidFill>
                <a:latin typeface="Roboto"/>
                <a:ea typeface="Roboto"/>
                <a:cs typeface="Roboto"/>
                <a:sym typeface="Roboto"/>
              </a:rPr>
              <a:t>arga los web </a:t>
            </a:r>
            <a:r>
              <a:rPr lang="en" sz="2000" b="0" i="0" u="none" strike="noStrike" cap="none" dirty="0">
                <a:solidFill>
                  <a:srgbClr val="FFFFFF"/>
                </a:solidFill>
                <a:latin typeface="Roboto"/>
                <a:ea typeface="Roboto"/>
                <a:cs typeface="Roboto"/>
                <a:sym typeface="Roboto"/>
              </a:rPr>
              <a:t>components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12" name="Shape 212"/>
          <p:cNvSpPr/>
          <p:nvPr/>
        </p:nvSpPr>
        <p:spPr>
          <a:xfrm>
            <a:off x="1765696" y="4726050"/>
            <a:ext cx="4578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https://goo.gl/SFaZKS</a:t>
            </a:r>
          </a:p>
        </p:txBody>
      </p:sp>
      <p:sp>
        <p:nvSpPr>
          <p:cNvPr id="213" name="Shape 213"/>
          <p:cNvSpPr/>
          <p:nvPr/>
        </p:nvSpPr>
        <p:spPr>
          <a:xfrm>
            <a:off x="5805650" y="419075"/>
            <a:ext cx="3162300" cy="31254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a:latin typeface="Cutive"/>
                <a:ea typeface="Cutive"/>
                <a:cs typeface="Cutive"/>
                <a:sym typeface="Cutive"/>
              </a:rPr>
              <a:t>“Web Components have been in planning for over three years, but we’re optimistic the end is near. All major vendors are on board, enthusiastic, and investing significant time to help resolve the remaining issues.”</a:t>
            </a:r>
          </a:p>
        </p:txBody>
      </p:sp>
      <p:sp>
        <p:nvSpPr>
          <p:cNvPr id="214" name="Shape 214"/>
          <p:cNvSpPr/>
          <p:nvPr/>
        </p:nvSpPr>
        <p:spPr>
          <a:xfrm>
            <a:off x="5983546" y="3697350"/>
            <a:ext cx="2616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Wilson Page, Mozilla</a:t>
            </a:r>
          </a:p>
        </p:txBody>
      </p:sp>
      <p:pic>
        <p:nvPicPr>
          <p:cNvPr id="215" name="Shape 215"/>
          <p:cNvPicPr preferRelativeResize="0"/>
          <p:nvPr/>
        </p:nvPicPr>
        <p:blipFill rotWithShape="1">
          <a:blip r:embed="rId4">
            <a:alphaModFix/>
          </a:blip>
          <a:srcRect/>
          <a:stretch/>
        </p:blipFill>
        <p:spPr>
          <a:xfrm>
            <a:off x="931151" y="838199"/>
            <a:ext cx="4261690" cy="247501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12" name="Shape 212"/>
          <p:cNvSpPr/>
          <p:nvPr/>
        </p:nvSpPr>
        <p:spPr>
          <a:xfrm>
            <a:off x="1765696" y="4726050"/>
            <a:ext cx="4578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https://goo.gl/SFaZKS</a:t>
            </a:r>
          </a:p>
        </p:txBody>
      </p:sp>
      <p:sp>
        <p:nvSpPr>
          <p:cNvPr id="213" name="Shape 213"/>
          <p:cNvSpPr/>
          <p:nvPr/>
        </p:nvSpPr>
        <p:spPr>
          <a:xfrm>
            <a:off x="5805650" y="419075"/>
            <a:ext cx="3162300" cy="31254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600" b="0" i="0" u="none" strike="noStrike" cap="none" dirty="0" smtClean="0">
                <a:latin typeface="Cutive"/>
                <a:ea typeface="Cutive"/>
                <a:cs typeface="Cutive"/>
                <a:sym typeface="Cutive"/>
              </a:rPr>
              <a:t>“Los componentes web han sido desarrollados durante mas de tres años, pero somos optimistas el fin esta cerca. Todos los proveedores principales se encuentran sumergidos en este projecto para ayudar a resolver las cuestiones pendientes.”</a:t>
            </a:r>
            <a:endParaRPr lang="en" sz="1600" b="0" i="0" u="none" strike="noStrike" cap="none" dirty="0">
              <a:latin typeface="Cutive"/>
              <a:ea typeface="Cutive"/>
              <a:cs typeface="Cutive"/>
              <a:sym typeface="Cutive"/>
            </a:endParaRPr>
          </a:p>
        </p:txBody>
      </p:sp>
      <p:sp>
        <p:nvSpPr>
          <p:cNvPr id="214" name="Shape 214"/>
          <p:cNvSpPr/>
          <p:nvPr/>
        </p:nvSpPr>
        <p:spPr>
          <a:xfrm>
            <a:off x="5983546" y="3697350"/>
            <a:ext cx="2616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dirty="0">
                <a:latin typeface="Roboto"/>
                <a:ea typeface="Roboto"/>
                <a:cs typeface="Roboto"/>
                <a:sym typeface="Roboto"/>
              </a:rPr>
              <a:t>- Wilson Page, Mozilla</a:t>
            </a:r>
          </a:p>
        </p:txBody>
      </p:sp>
      <p:pic>
        <p:nvPicPr>
          <p:cNvPr id="215" name="Shape 215"/>
          <p:cNvPicPr preferRelativeResize="0"/>
          <p:nvPr/>
        </p:nvPicPr>
        <p:blipFill rotWithShape="1">
          <a:blip r:embed="rId4">
            <a:alphaModFix/>
          </a:blip>
          <a:srcRect/>
          <a:stretch/>
        </p:blipFill>
        <p:spPr>
          <a:xfrm>
            <a:off x="931151" y="838199"/>
            <a:ext cx="4261690" cy="2475019"/>
          </a:xfrm>
          <a:prstGeom prst="rect">
            <a:avLst/>
          </a:prstGeom>
          <a:noFill/>
          <a:ln>
            <a:noFill/>
          </a:ln>
        </p:spPr>
      </p:pic>
    </p:spTree>
    <p:extLst>
      <p:ext uri="{BB962C8B-B14F-4D97-AF65-F5344CB8AC3E}">
        <p14:creationId xmlns:p14="http://schemas.microsoft.com/office/powerpoint/2010/main" val="981804104"/>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21" name="Shape 221"/>
          <p:cNvSpPr/>
          <p:nvPr/>
        </p:nvSpPr>
        <p:spPr>
          <a:xfrm>
            <a:off x="244152" y="4726050"/>
            <a:ext cx="3750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https://goo.gl/N5n4SM</a:t>
            </a:r>
          </a:p>
        </p:txBody>
      </p:sp>
      <p:sp>
        <p:nvSpPr>
          <p:cNvPr id="222" name="Shape 222"/>
          <p:cNvSpPr/>
          <p:nvPr/>
        </p:nvSpPr>
        <p:spPr>
          <a:xfrm>
            <a:off x="5818350" y="432449"/>
            <a:ext cx="3162300" cy="3372299"/>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a:latin typeface="Cutive"/>
                <a:ea typeface="Cutive"/>
                <a:cs typeface="Cutive"/>
                <a:sym typeface="Cutive"/>
              </a:rPr>
              <a:t>“We are happy to announce that we are starting development to add HTML Template element support to Microsoft Edge today! This is just the beginning of our Web Components journey… the next goal is to implement Shadow DOM”</a:t>
            </a:r>
          </a:p>
        </p:txBody>
      </p:sp>
      <p:sp>
        <p:nvSpPr>
          <p:cNvPr id="223" name="Shape 223"/>
          <p:cNvSpPr/>
          <p:nvPr/>
        </p:nvSpPr>
        <p:spPr>
          <a:xfrm>
            <a:off x="5995091" y="3824338"/>
            <a:ext cx="2808805" cy="491490"/>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Travis Leithead &amp; Arron Eicholz, Microsoft Edge</a:t>
            </a:r>
          </a:p>
        </p:txBody>
      </p:sp>
      <p:pic>
        <p:nvPicPr>
          <p:cNvPr id="224" name="Shape 224"/>
          <p:cNvPicPr preferRelativeResize="0"/>
          <p:nvPr/>
        </p:nvPicPr>
        <p:blipFill rotWithShape="1">
          <a:blip r:embed="rId4">
            <a:alphaModFix/>
          </a:blip>
          <a:srcRect b="13648"/>
          <a:stretch/>
        </p:blipFill>
        <p:spPr>
          <a:xfrm>
            <a:off x="910324" y="853620"/>
            <a:ext cx="4272823" cy="2447091"/>
          </a:xfrm>
          <a:prstGeom prst="rect">
            <a:avLst/>
          </a:prstGeom>
          <a:noFill/>
          <a:ln>
            <a:noFill/>
          </a:ln>
        </p:spPr>
      </p:pic>
      <p:sp>
        <p:nvSpPr>
          <p:cNvPr id="225" name="Shape 225"/>
          <p:cNvSpPr/>
          <p:nvPr/>
        </p:nvSpPr>
        <p:spPr>
          <a:xfrm>
            <a:off x="4485074" y="4728950"/>
            <a:ext cx="4306500"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https://dev.modern.ie/platform/status/shadowdom/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a:stretch/>
        </p:blipFill>
        <p:spPr>
          <a:xfrm>
            <a:off x="0" y="-476250"/>
            <a:ext cx="9144000" cy="6096000"/>
          </a:xfrm>
          <a:prstGeom prst="rect">
            <a:avLst/>
          </a:prstGeom>
          <a:noFill/>
          <a:ln>
            <a:noFill/>
          </a:ln>
        </p:spPr>
      </p:pic>
      <p:sp>
        <p:nvSpPr>
          <p:cNvPr id="122" name="Shape 122"/>
          <p:cNvSpPr/>
          <p:nvPr/>
        </p:nvSpPr>
        <p:spPr>
          <a:xfrm>
            <a:off x="4718625" y="1261575"/>
            <a:ext cx="3868199" cy="2320200"/>
          </a:xfrm>
          <a:prstGeom prst="rect">
            <a:avLst/>
          </a:prstGeom>
          <a:noFill/>
          <a:ln>
            <a:noFill/>
          </a:ln>
        </p:spPr>
        <p:txBody>
          <a:bodyPr lIns="0" tIns="0" rIns="0" bIns="0" anchor="t" anchorCtr="0">
            <a:noAutofit/>
          </a:bodyPr>
          <a:lstStyle/>
          <a:p>
            <a:pPr lvl="0" rtl="0">
              <a:spcBef>
                <a:spcPts val="0"/>
              </a:spcBef>
              <a:buSzPct val="25000"/>
              <a:buNone/>
            </a:pPr>
            <a:r>
              <a:rPr lang="en" sz="11000" dirty="0">
                <a:solidFill>
                  <a:srgbClr val="F06292"/>
                </a:solidFill>
                <a:latin typeface="Bree Serif"/>
                <a:ea typeface="Bree Serif"/>
                <a:cs typeface="Bree Serif"/>
                <a:sym typeface="Bree Serif"/>
              </a:rPr>
              <a:t>JAM</a:t>
            </a:r>
          </a:p>
        </p:txBody>
      </p:sp>
      <p:sp>
        <p:nvSpPr>
          <p:cNvPr id="123" name="Shape 123"/>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https://goo.gl/0HxSK2</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21" name="Shape 221"/>
          <p:cNvSpPr/>
          <p:nvPr/>
        </p:nvSpPr>
        <p:spPr>
          <a:xfrm>
            <a:off x="244152" y="4726050"/>
            <a:ext cx="37506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https://goo.gl/N5n4SM</a:t>
            </a:r>
          </a:p>
        </p:txBody>
      </p:sp>
      <p:sp>
        <p:nvSpPr>
          <p:cNvPr id="222" name="Shape 222"/>
          <p:cNvSpPr/>
          <p:nvPr/>
        </p:nvSpPr>
        <p:spPr>
          <a:xfrm>
            <a:off x="5818350" y="432449"/>
            <a:ext cx="3162300" cy="3372299"/>
          </a:xfrm>
          <a:prstGeom prst="rect">
            <a:avLst/>
          </a:prstGeom>
          <a:noFill/>
          <a:ln>
            <a:noFill/>
          </a:ln>
        </p:spPr>
        <p:txBody>
          <a:bodyPr lIns="45725" tIns="45725" rIns="45725" bIns="45725" anchor="t" anchorCtr="0">
            <a:noAutofit/>
          </a:bodyPr>
          <a:lstStyle/>
          <a:p>
            <a:pPr lvl="0">
              <a:lnSpc>
                <a:spcPct val="115000"/>
              </a:lnSpc>
              <a:buSzPct val="25000"/>
            </a:pPr>
            <a:r>
              <a:rPr lang="en" sz="1600" b="0" i="0" u="none" strike="noStrike" cap="none" dirty="0" smtClean="0">
                <a:latin typeface="Cutive"/>
                <a:ea typeface="Cutive"/>
                <a:cs typeface="Cutive"/>
                <a:sym typeface="Cutive"/>
              </a:rPr>
              <a:t>“</a:t>
            </a:r>
            <a:r>
              <a:rPr lang="es-ES" sz="1600" dirty="0" smtClean="0"/>
              <a:t>Estamos </a:t>
            </a:r>
            <a:r>
              <a:rPr lang="es-ES" sz="1600" dirty="0"/>
              <a:t>encantados de anunciar que estamos iniciando el desarrollo de añadir soporte de los elementos </a:t>
            </a:r>
            <a:r>
              <a:rPr lang="es-ES" sz="1600" dirty="0" smtClean="0"/>
              <a:t>HTML </a:t>
            </a:r>
            <a:r>
              <a:rPr lang="es-ES" sz="1600" dirty="0" err="1" smtClean="0"/>
              <a:t>Templates</a:t>
            </a:r>
            <a:r>
              <a:rPr lang="es-ES" sz="1600" dirty="0" smtClean="0"/>
              <a:t> </a:t>
            </a:r>
            <a:r>
              <a:rPr lang="es-ES" sz="1600" dirty="0"/>
              <a:t>para Microsoft </a:t>
            </a:r>
            <a:r>
              <a:rPr lang="es-ES" sz="1600" dirty="0" err="1"/>
              <a:t>Edge</a:t>
            </a:r>
            <a:r>
              <a:rPr lang="es-ES" sz="1600" dirty="0"/>
              <a:t> hoy! Este es sólo el comienzo de nuestro viaje </a:t>
            </a:r>
            <a:r>
              <a:rPr lang="es-ES" sz="1600" dirty="0" smtClean="0"/>
              <a:t>por los web </a:t>
            </a:r>
            <a:r>
              <a:rPr lang="es-ES" sz="1600" dirty="0" err="1" smtClean="0"/>
              <a:t>components</a:t>
            </a:r>
            <a:r>
              <a:rPr lang="es-ES" sz="1600" dirty="0" smtClean="0"/>
              <a:t>... </a:t>
            </a:r>
            <a:r>
              <a:rPr lang="es-ES" sz="1600" dirty="0"/>
              <a:t>la próxima meta es aplicar </a:t>
            </a:r>
            <a:r>
              <a:rPr lang="en" sz="1600" b="0" i="0" u="none" strike="noStrike" cap="none" dirty="0" smtClean="0">
                <a:latin typeface="Cutive"/>
                <a:ea typeface="Cutive"/>
                <a:cs typeface="Cutive"/>
                <a:sym typeface="Cutive"/>
              </a:rPr>
              <a:t>Shadow </a:t>
            </a:r>
            <a:r>
              <a:rPr lang="en" sz="1600" b="0" i="0" u="none" strike="noStrike" cap="none" dirty="0">
                <a:latin typeface="Cutive"/>
                <a:ea typeface="Cutive"/>
                <a:cs typeface="Cutive"/>
                <a:sym typeface="Cutive"/>
              </a:rPr>
              <a:t>DOM”</a:t>
            </a:r>
          </a:p>
        </p:txBody>
      </p:sp>
      <p:sp>
        <p:nvSpPr>
          <p:cNvPr id="223" name="Shape 223"/>
          <p:cNvSpPr/>
          <p:nvPr/>
        </p:nvSpPr>
        <p:spPr>
          <a:xfrm>
            <a:off x="5995091" y="3824338"/>
            <a:ext cx="2808805" cy="491490"/>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Travis Leithead &amp; Arron Eicholz, Microsoft Edge</a:t>
            </a:r>
          </a:p>
        </p:txBody>
      </p:sp>
      <p:pic>
        <p:nvPicPr>
          <p:cNvPr id="224" name="Shape 224"/>
          <p:cNvPicPr preferRelativeResize="0"/>
          <p:nvPr/>
        </p:nvPicPr>
        <p:blipFill rotWithShape="1">
          <a:blip r:embed="rId4">
            <a:alphaModFix/>
          </a:blip>
          <a:srcRect b="13648"/>
          <a:stretch/>
        </p:blipFill>
        <p:spPr>
          <a:xfrm>
            <a:off x="910324" y="853620"/>
            <a:ext cx="4272823" cy="2447091"/>
          </a:xfrm>
          <a:prstGeom prst="rect">
            <a:avLst/>
          </a:prstGeom>
          <a:noFill/>
          <a:ln>
            <a:noFill/>
          </a:ln>
        </p:spPr>
      </p:pic>
      <p:sp>
        <p:nvSpPr>
          <p:cNvPr id="225" name="Shape 225"/>
          <p:cNvSpPr/>
          <p:nvPr/>
        </p:nvSpPr>
        <p:spPr>
          <a:xfrm>
            <a:off x="4485074" y="4728950"/>
            <a:ext cx="4306500"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https://dev.modern.ie/platform/status/shadowdom/</a:t>
            </a:r>
          </a:p>
        </p:txBody>
      </p:sp>
    </p:spTree>
    <p:extLst>
      <p:ext uri="{BB962C8B-B14F-4D97-AF65-F5344CB8AC3E}">
        <p14:creationId xmlns:p14="http://schemas.microsoft.com/office/powerpoint/2010/main" val="3982656583"/>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820138" y="117576"/>
            <a:ext cx="7835349" cy="5223566"/>
          </a:xfrm>
          <a:prstGeom prst="rect">
            <a:avLst/>
          </a:prstGeom>
          <a:noFill/>
          <a:ln>
            <a:noFill/>
          </a:ln>
        </p:spPr>
      </p:pic>
      <p:sp>
        <p:nvSpPr>
          <p:cNvPr id="231" name="Shape 231"/>
          <p:cNvSpPr/>
          <p:nvPr/>
        </p:nvSpPr>
        <p:spPr>
          <a:xfrm>
            <a:off x="5818344" y="674738"/>
            <a:ext cx="3162300" cy="64389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smtClean="0">
                <a:latin typeface="Cutive"/>
                <a:ea typeface="Cutive"/>
                <a:cs typeface="Cutive"/>
                <a:sym typeface="Cutive"/>
              </a:rPr>
              <a:t>“Las proporciones de los avances del shadow DOM.”</a:t>
            </a:r>
            <a:endParaRPr lang="en" sz="1700" b="0" i="0" u="none" strike="noStrike" cap="none" dirty="0">
              <a:latin typeface="Cutive"/>
              <a:ea typeface="Cutive"/>
              <a:cs typeface="Cutive"/>
              <a:sym typeface="Cutive"/>
            </a:endParaRPr>
          </a:p>
        </p:txBody>
      </p:sp>
      <p:sp>
        <p:nvSpPr>
          <p:cNvPr id="232" name="Shape 232"/>
          <p:cNvSpPr/>
          <p:nvPr/>
        </p:nvSpPr>
        <p:spPr>
          <a:xfrm>
            <a:off x="5995091" y="1624238"/>
            <a:ext cx="2808899" cy="291599"/>
          </a:xfrm>
          <a:prstGeom prst="rect">
            <a:avLst/>
          </a:prstGeom>
          <a:noFill/>
          <a:ln>
            <a:noFill/>
          </a:ln>
        </p:spPr>
        <p:txBody>
          <a:bodyPr lIns="45725" tIns="45725" rIns="45725" bIns="45725" anchor="t" anchorCtr="0">
            <a:noAutofit/>
          </a:bodyPr>
          <a:lstStyle/>
          <a:p>
            <a:pPr marL="139700" marR="0" lvl="0" indent="-139700" algn="l" rtl="0">
              <a:spcBef>
                <a:spcPts val="0"/>
              </a:spcBef>
              <a:buSzPct val="100000"/>
              <a:buFont typeface="Roboto"/>
              <a:buChar char="-"/>
            </a:pPr>
            <a:r>
              <a:rPr lang="en" sz="1400" b="0" i="0" u="none" strike="noStrike" cap="none">
                <a:latin typeface="Roboto"/>
                <a:ea typeface="Roboto"/>
                <a:cs typeface="Roboto"/>
                <a:sym typeface="Roboto"/>
              </a:rPr>
              <a:t>WebKit Twitter account</a:t>
            </a:r>
          </a:p>
        </p:txBody>
      </p:sp>
      <p:sp>
        <p:nvSpPr>
          <p:cNvPr id="233" name="Shape 233"/>
          <p:cNvSpPr/>
          <p:nvPr/>
        </p:nvSpPr>
        <p:spPr>
          <a:xfrm>
            <a:off x="4199726" y="4728950"/>
            <a:ext cx="4818299" cy="2858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Arial"/>
                <a:ea typeface="Arial"/>
                <a:cs typeface="Arial"/>
                <a:sym typeface="Arial"/>
              </a:rPr>
              <a:t>https://twitter.com/webkit/status/648546431771344896</a:t>
            </a:r>
          </a:p>
        </p:txBody>
      </p:sp>
      <p:pic>
        <p:nvPicPr>
          <p:cNvPr id="234" name="Shape 234"/>
          <p:cNvPicPr preferRelativeResize="0"/>
          <p:nvPr/>
        </p:nvPicPr>
        <p:blipFill rotWithShape="1">
          <a:blip r:embed="rId4">
            <a:alphaModFix/>
          </a:blip>
          <a:srcRect l="13354" t="7307" r="13354" b="25105"/>
          <a:stretch/>
        </p:blipFill>
        <p:spPr>
          <a:xfrm>
            <a:off x="913020" y="850089"/>
            <a:ext cx="4301683" cy="2479277"/>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38"/>
        <p:cNvGrpSpPr/>
        <p:nvPr/>
      </p:nvGrpSpPr>
      <p:grpSpPr>
        <a:xfrm>
          <a:off x="0" y="0"/>
          <a:ext cx="0" cy="0"/>
          <a:chOff x="0" y="0"/>
          <a:chExt cx="0" cy="0"/>
        </a:xfrm>
      </p:grpSpPr>
      <p:sp>
        <p:nvSpPr>
          <p:cNvPr id="239" name="Shape 239"/>
          <p:cNvSpPr/>
          <p:nvPr/>
        </p:nvSpPr>
        <p:spPr>
          <a:xfrm>
            <a:off x="933350" y="1976475"/>
            <a:ext cx="7617600" cy="1190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900" b="0" i="0" u="none" strike="noStrike" cap="none" dirty="0" smtClean="0">
                <a:solidFill>
                  <a:srgbClr val="FFFFFF"/>
                </a:solidFill>
                <a:latin typeface="Helvetica Neue"/>
                <a:ea typeface="Helvetica Neue"/>
                <a:cs typeface="Helvetica Neue"/>
                <a:sym typeface="Helvetica Neue"/>
              </a:rPr>
              <a:t>Las primitivas estan diseñadas para que podamos construir nuestra libreria sobre ellas.</a:t>
            </a:r>
            <a:endParaRPr lang="en" sz="39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43"/>
        <p:cNvGrpSpPr/>
        <p:nvPr/>
      </p:nvGrpSpPr>
      <p:grpSpPr>
        <a:xfrm>
          <a:off x="0" y="0"/>
          <a:ext cx="0" cy="0"/>
          <a:chOff x="0" y="0"/>
          <a:chExt cx="0" cy="0"/>
        </a:xfrm>
      </p:grpSpPr>
      <p:sp>
        <p:nvSpPr>
          <p:cNvPr id="244" name="Shape 244"/>
          <p:cNvSpPr/>
          <p:nvPr/>
        </p:nvSpPr>
        <p:spPr>
          <a:xfrm>
            <a:off x="182800" y="2064600"/>
            <a:ext cx="8778599" cy="1014299"/>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6000" dirty="0" smtClean="0">
                <a:solidFill>
                  <a:srgbClr val="FFFFFF"/>
                </a:solidFill>
                <a:latin typeface="Helvetica Neue"/>
                <a:ea typeface="Helvetica Neue"/>
                <a:cs typeface="Helvetica Neue"/>
                <a:sym typeface="Helvetica Neue"/>
              </a:rPr>
              <a:t>Entonces, ¿Que es  </a:t>
            </a:r>
            <a:r>
              <a:rPr lang="en" sz="6000" b="1" dirty="0">
                <a:solidFill>
                  <a:srgbClr val="FFFFFF"/>
                </a:solidFill>
                <a:latin typeface="Helvetica Neue"/>
                <a:ea typeface="Helvetica Neue"/>
                <a:cs typeface="Helvetica Neue"/>
                <a:sym typeface="Helvetica Neue"/>
              </a:rPr>
              <a:t>Polymer</a:t>
            </a:r>
            <a:r>
              <a:rPr lang="en" sz="6000" dirty="0">
                <a:solidFill>
                  <a:srgbClr val="FFFFFF"/>
                </a:solidFill>
                <a:latin typeface="Helvetica Neue"/>
                <a:ea typeface="Helvetica Neue"/>
                <a:cs typeface="Helvetica Neue"/>
                <a:sym typeface="Helvetica Neue"/>
              </a:rPr>
              <a:t>?</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48"/>
        <p:cNvGrpSpPr/>
        <p:nvPr/>
      </p:nvGrpSpPr>
      <p:grpSpPr>
        <a:xfrm>
          <a:off x="0" y="0"/>
          <a:ext cx="0" cy="0"/>
          <a:chOff x="0" y="0"/>
          <a:chExt cx="0" cy="0"/>
        </a:xfrm>
      </p:grpSpPr>
      <p:sp>
        <p:nvSpPr>
          <p:cNvPr id="249" name="Shape 249"/>
          <p:cNvSpPr/>
          <p:nvPr/>
        </p:nvSpPr>
        <p:spPr>
          <a:xfrm>
            <a:off x="182800" y="1387675"/>
            <a:ext cx="8778599" cy="2301599"/>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7200" dirty="0">
                <a:solidFill>
                  <a:srgbClr val="FFFFFF"/>
                </a:solidFill>
                <a:latin typeface="Helvetica Neue"/>
                <a:ea typeface="Helvetica Neue"/>
                <a:cs typeface="Helvetica Neue"/>
                <a:sym typeface="Helvetica Neue"/>
              </a:rPr>
              <a:t>Polymer </a:t>
            </a:r>
            <a:r>
              <a:rPr lang="en" sz="7200" b="1" dirty="0" smtClean="0">
                <a:solidFill>
                  <a:srgbClr val="FFFFFF"/>
                </a:solidFill>
                <a:latin typeface="Helvetica Neue"/>
                <a:ea typeface="Helvetica Neue"/>
                <a:cs typeface="Helvetica Neue"/>
                <a:sym typeface="Helvetica Neue"/>
              </a:rPr>
              <a:t>no es un</a:t>
            </a:r>
            <a:r>
              <a:rPr lang="en" sz="7200" dirty="0" smtClean="0">
                <a:solidFill>
                  <a:srgbClr val="FFFFFF"/>
                </a:solidFill>
                <a:latin typeface="Helvetica Neue"/>
                <a:ea typeface="Helvetica Neue"/>
                <a:cs typeface="Helvetica Neue"/>
                <a:sym typeface="Helvetica Neue"/>
              </a:rPr>
              <a:t> </a:t>
            </a:r>
            <a:r>
              <a:rPr lang="en" sz="7200" b="1" dirty="0" smtClean="0">
                <a:solidFill>
                  <a:srgbClr val="FFFFFF"/>
                </a:solidFill>
                <a:latin typeface="Helvetica Neue"/>
                <a:ea typeface="Helvetica Neue"/>
                <a:cs typeface="Helvetica Neue"/>
                <a:sym typeface="Helvetica Neue"/>
              </a:rPr>
              <a:t>framework</a:t>
            </a:r>
            <a:endParaRPr lang="en" sz="7200" b="1"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Shape 254"/>
          <p:cNvGrpSpPr/>
          <p:nvPr/>
        </p:nvGrpSpPr>
        <p:grpSpPr>
          <a:xfrm>
            <a:off x="764568" y="701428"/>
            <a:ext cx="7401820" cy="1754138"/>
            <a:chOff x="0" y="0"/>
            <a:chExt cx="19738187" cy="4677702"/>
          </a:xfrm>
        </p:grpSpPr>
        <p:grpSp>
          <p:nvGrpSpPr>
            <p:cNvPr id="255" name="Shape 255"/>
            <p:cNvGrpSpPr/>
            <p:nvPr/>
          </p:nvGrpSpPr>
          <p:grpSpPr>
            <a:xfrm>
              <a:off x="0" y="2565042"/>
              <a:ext cx="19738187" cy="2112659"/>
              <a:chOff x="0" y="0"/>
              <a:chExt cx="19738187" cy="2112658"/>
            </a:xfrm>
          </p:grpSpPr>
          <p:sp>
            <p:nvSpPr>
              <p:cNvPr id="256" name="Shape 256"/>
              <p:cNvSpPr/>
              <p:nvPr/>
            </p:nvSpPr>
            <p:spPr>
              <a:xfrm>
                <a:off x="0" y="0"/>
                <a:ext cx="19738187" cy="2112658"/>
              </a:xfrm>
              <a:prstGeom prst="roundRect">
                <a:avLst>
                  <a:gd name="adj" fmla="val 6331"/>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57" name="Shape 257"/>
              <p:cNvSpPr/>
              <p:nvPr/>
            </p:nvSpPr>
            <p:spPr>
              <a:xfrm>
                <a:off x="3842664" y="313379"/>
                <a:ext cx="12620969"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Existing Frameworks</a:t>
                </a:r>
              </a:p>
            </p:txBody>
          </p:sp>
        </p:grpSp>
        <p:grpSp>
          <p:nvGrpSpPr>
            <p:cNvPr id="258" name="Shape 258"/>
            <p:cNvGrpSpPr/>
            <p:nvPr/>
          </p:nvGrpSpPr>
          <p:grpSpPr>
            <a:xfrm>
              <a:off x="0" y="0"/>
              <a:ext cx="19738186" cy="2112659"/>
              <a:chOff x="0" y="0"/>
              <a:chExt cx="19738186" cy="2112658"/>
            </a:xfrm>
          </p:grpSpPr>
          <p:sp>
            <p:nvSpPr>
              <p:cNvPr id="259" name="Shape 259"/>
              <p:cNvSpPr/>
              <p:nvPr/>
            </p:nvSpPr>
            <p:spPr>
              <a:xfrm>
                <a:off x="4440189"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0" name="Shape 260"/>
              <p:cNvSpPr/>
              <p:nvPr/>
            </p:nvSpPr>
            <p:spPr>
              <a:xfrm>
                <a:off x="0" y="0"/>
                <a:ext cx="1977423"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1" name="Shape 261"/>
              <p:cNvSpPr/>
              <p:nvPr/>
            </p:nvSpPr>
            <p:spPr>
              <a:xfrm>
                <a:off x="2220094"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2" name="Shape 262"/>
              <p:cNvSpPr/>
              <p:nvPr/>
            </p:nvSpPr>
            <p:spPr>
              <a:xfrm>
                <a:off x="6660285"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3" name="Shape 263"/>
              <p:cNvSpPr/>
              <p:nvPr/>
            </p:nvSpPr>
            <p:spPr>
              <a:xfrm>
                <a:off x="8880381"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4" name="Shape 264"/>
              <p:cNvSpPr/>
              <p:nvPr/>
            </p:nvSpPr>
            <p:spPr>
              <a:xfrm>
                <a:off x="11100475"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5" name="Shape 265"/>
              <p:cNvSpPr/>
              <p:nvPr/>
            </p:nvSpPr>
            <p:spPr>
              <a:xfrm>
                <a:off x="13320571"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6" name="Shape 266"/>
              <p:cNvSpPr/>
              <p:nvPr/>
            </p:nvSpPr>
            <p:spPr>
              <a:xfrm>
                <a:off x="15540668"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7" name="Shape 267"/>
              <p:cNvSpPr/>
              <p:nvPr/>
            </p:nvSpPr>
            <p:spPr>
              <a:xfrm>
                <a:off x="17760762" y="0"/>
                <a:ext cx="1977424" cy="2112658"/>
              </a:xfrm>
              <a:prstGeom prst="roundRect">
                <a:avLst>
                  <a:gd name="adj" fmla="val 6764"/>
                </a:avLst>
              </a:prstGeom>
              <a:solidFill>
                <a:srgbClr val="00C1D5">
                  <a:alpha val="62745"/>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68" name="Shape 268"/>
              <p:cNvSpPr/>
              <p:nvPr/>
            </p:nvSpPr>
            <p:spPr>
              <a:xfrm>
                <a:off x="3538566" y="313378"/>
                <a:ext cx="13229168"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Applications</a:t>
                </a:r>
              </a:p>
            </p:txBody>
          </p:sp>
        </p:grpSp>
      </p:grpSp>
      <p:grpSp>
        <p:nvGrpSpPr>
          <p:cNvPr id="269" name="Shape 269"/>
          <p:cNvGrpSpPr/>
          <p:nvPr/>
        </p:nvGrpSpPr>
        <p:grpSpPr>
          <a:xfrm>
            <a:off x="764568" y="3649833"/>
            <a:ext cx="7401819" cy="792247"/>
            <a:chOff x="0" y="0"/>
            <a:chExt cx="19738185" cy="2112658"/>
          </a:xfrm>
        </p:grpSpPr>
        <p:sp>
          <p:nvSpPr>
            <p:cNvPr id="270" name="Shape 270"/>
            <p:cNvSpPr/>
            <p:nvPr/>
          </p:nvSpPr>
          <p:spPr>
            <a:xfrm>
              <a:off x="0" y="0"/>
              <a:ext cx="19738185" cy="2112658"/>
            </a:xfrm>
            <a:prstGeom prst="roundRect">
              <a:avLst>
                <a:gd name="adj" fmla="val 6331"/>
              </a:avLst>
            </a:prstGeom>
            <a:solidFill>
              <a:srgbClr val="00C1D5">
                <a:alpha val="62352"/>
              </a:srgbClr>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1" name="Shape 271"/>
            <p:cNvSpPr/>
            <p:nvPr/>
          </p:nvSpPr>
          <p:spPr>
            <a:xfrm>
              <a:off x="3842664" y="313379"/>
              <a:ext cx="12620969"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Web Platform</a:t>
              </a:r>
            </a:p>
          </p:txBody>
        </p:sp>
      </p:grpSp>
      <p:grpSp>
        <p:nvGrpSpPr>
          <p:cNvPr id="272" name="Shape 272"/>
          <p:cNvGrpSpPr/>
          <p:nvPr/>
        </p:nvGrpSpPr>
        <p:grpSpPr>
          <a:xfrm>
            <a:off x="764568" y="2656576"/>
            <a:ext cx="7401819" cy="792247"/>
            <a:chOff x="0" y="0"/>
            <a:chExt cx="19738186" cy="2112658"/>
          </a:xfrm>
        </p:grpSpPr>
        <p:sp>
          <p:nvSpPr>
            <p:cNvPr id="273" name="Shape 273"/>
            <p:cNvSpPr/>
            <p:nvPr/>
          </p:nvSpPr>
          <p:spPr>
            <a:xfrm>
              <a:off x="4440189"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4" name="Shape 274"/>
            <p:cNvSpPr/>
            <p:nvPr/>
          </p:nvSpPr>
          <p:spPr>
            <a:xfrm>
              <a:off x="0" y="0"/>
              <a:ext cx="1977423"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5" name="Shape 275"/>
            <p:cNvSpPr/>
            <p:nvPr/>
          </p:nvSpPr>
          <p:spPr>
            <a:xfrm>
              <a:off x="2220094"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6" name="Shape 276"/>
            <p:cNvSpPr/>
            <p:nvPr/>
          </p:nvSpPr>
          <p:spPr>
            <a:xfrm>
              <a:off x="6660285"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7" name="Shape 277"/>
            <p:cNvSpPr/>
            <p:nvPr/>
          </p:nvSpPr>
          <p:spPr>
            <a:xfrm>
              <a:off x="8880381"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8" name="Shape 278"/>
            <p:cNvSpPr/>
            <p:nvPr/>
          </p:nvSpPr>
          <p:spPr>
            <a:xfrm>
              <a:off x="11100475"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79" name="Shape 279"/>
            <p:cNvSpPr/>
            <p:nvPr/>
          </p:nvSpPr>
          <p:spPr>
            <a:xfrm>
              <a:off x="13320571"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0" name="Shape 280"/>
            <p:cNvSpPr/>
            <p:nvPr/>
          </p:nvSpPr>
          <p:spPr>
            <a:xfrm>
              <a:off x="15540668"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1" name="Shape 281"/>
            <p:cNvSpPr/>
            <p:nvPr/>
          </p:nvSpPr>
          <p:spPr>
            <a:xfrm>
              <a:off x="17760762" y="0"/>
              <a:ext cx="1977424" cy="2112658"/>
            </a:xfrm>
            <a:prstGeom prst="roundRect">
              <a:avLst>
                <a:gd name="adj" fmla="val 6764"/>
              </a:avLst>
            </a:prstGeom>
            <a:solidFill>
              <a:srgbClr val="D03D83"/>
            </a:solidFill>
            <a:ln>
              <a:noFill/>
            </a:ln>
          </p:spPr>
          <p:txBody>
            <a:bodyPr lIns="0" tIns="0" rIns="0" bIns="0" anchor="ctr" anchorCtr="0">
              <a:noAutofit/>
            </a:bodyPr>
            <a:lstStyle/>
            <a:p>
              <a:pPr marL="0" marR="0" lvl="0" indent="0" algn="ctr" rtl="0">
                <a:lnSpc>
                  <a:spcPct val="90000"/>
                </a:lnSpc>
                <a:spcBef>
                  <a:spcPts val="0"/>
                </a:spcBef>
                <a:buNone/>
              </a:pPr>
              <a:endParaRPr sz="500" b="0" i="0" u="none" strike="noStrike" cap="none">
                <a:latin typeface="Arial"/>
                <a:ea typeface="Arial"/>
                <a:cs typeface="Arial"/>
                <a:sym typeface="Arial"/>
              </a:endParaRPr>
            </a:p>
          </p:txBody>
        </p:sp>
        <p:sp>
          <p:nvSpPr>
            <p:cNvPr id="282" name="Shape 282"/>
            <p:cNvSpPr/>
            <p:nvPr/>
          </p:nvSpPr>
          <p:spPr>
            <a:xfrm>
              <a:off x="3538566" y="313378"/>
              <a:ext cx="13229168" cy="1485900"/>
            </a:xfrm>
            <a:prstGeom prst="rect">
              <a:avLst/>
            </a:prstGeom>
            <a:noFill/>
            <a:ln>
              <a:noFill/>
            </a:ln>
          </p:spPr>
          <p:txBody>
            <a:bodyPr lIns="95250" tIns="95250" rIns="95250" bIns="95250" anchor="ctr" anchorCtr="0">
              <a:noAutofit/>
            </a:bodyPr>
            <a:lstStyle/>
            <a:p>
              <a:pPr marL="0" marR="0" lvl="0" indent="0" algn="ctr" rtl="0">
                <a:lnSpc>
                  <a:spcPct val="90000"/>
                </a:lnSpc>
                <a:spcBef>
                  <a:spcPts val="0"/>
                </a:spcBef>
                <a:buSzPct val="25000"/>
                <a:buNone/>
              </a:pPr>
              <a:r>
                <a:rPr lang="en" sz="1900" b="0" i="0" u="none" strike="noStrike" cap="none" dirty="0">
                  <a:solidFill>
                    <a:srgbClr val="FFFFFF"/>
                  </a:solidFill>
                  <a:latin typeface="Roboto"/>
                  <a:ea typeface="Roboto"/>
                  <a:cs typeface="Roboto"/>
                  <a:sym typeface="Roboto"/>
                </a:rPr>
                <a:t>Web Components built with Polymer (or not)</a:t>
              </a:r>
            </a:p>
          </p:txBody>
        </p:sp>
      </p:gr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86"/>
        <p:cNvGrpSpPr/>
        <p:nvPr/>
      </p:nvGrpSpPr>
      <p:grpSpPr>
        <a:xfrm>
          <a:off x="0" y="0"/>
          <a:ext cx="0" cy="0"/>
          <a:chOff x="0" y="0"/>
          <a:chExt cx="0" cy="0"/>
        </a:xfrm>
      </p:grpSpPr>
      <p:sp>
        <p:nvSpPr>
          <p:cNvPr id="287" name="Shape 287"/>
          <p:cNvSpPr/>
          <p:nvPr/>
        </p:nvSpPr>
        <p:spPr>
          <a:xfrm>
            <a:off x="182800" y="2031750"/>
            <a:ext cx="8778599" cy="1080000"/>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7200" dirty="0" smtClean="0">
                <a:solidFill>
                  <a:srgbClr val="FFFFFF"/>
                </a:solidFill>
                <a:latin typeface="Helvetica Neue"/>
                <a:ea typeface="Helvetica Neue"/>
                <a:cs typeface="Helvetica Neue"/>
                <a:sym typeface="Helvetica Neue"/>
              </a:rPr>
              <a:t>¿Está listo?</a:t>
            </a:r>
            <a:endParaRPr lang="en" sz="7200"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76162" y="-23333"/>
            <a:ext cx="9143997" cy="4051865"/>
          </a:xfrm>
          <a:prstGeom prst="rect">
            <a:avLst/>
          </a:prstGeom>
          <a:noFill/>
          <a:ln>
            <a:noFill/>
          </a:ln>
        </p:spPr>
      </p:pic>
      <p:sp>
        <p:nvSpPr>
          <p:cNvPr id="293" name="Shape 293"/>
          <p:cNvSpPr/>
          <p:nvPr/>
        </p:nvSpPr>
        <p:spPr>
          <a:xfrm>
            <a:off x="75" y="3520400"/>
            <a:ext cx="9144000" cy="1370700"/>
          </a:xfrm>
          <a:prstGeom prst="rect">
            <a:avLst/>
          </a:prstGeom>
          <a:noFill/>
          <a:ln>
            <a:noFill/>
          </a:ln>
        </p:spPr>
        <p:txBody>
          <a:bodyPr lIns="45725" tIns="45725" rIns="45725" bIns="45725" anchor="t" anchorCtr="0">
            <a:noAutofit/>
          </a:bodyPr>
          <a:lstStyle/>
          <a:p>
            <a:pPr marL="0" marR="0" lvl="0" indent="0" algn="ctr" rtl="0">
              <a:spcBef>
                <a:spcPts val="0"/>
              </a:spcBef>
              <a:buSzPct val="25000"/>
              <a:buNone/>
            </a:pPr>
            <a:r>
              <a:rPr lang="en" sz="7400" dirty="0" smtClean="0">
                <a:solidFill>
                  <a:srgbClr val="FFFFFF"/>
                </a:solidFill>
                <a:latin typeface="Helvetica Neue"/>
                <a:ea typeface="Helvetica Neue"/>
                <a:cs typeface="Helvetica Neue"/>
                <a:sym typeface="Helvetica Neue"/>
              </a:rPr>
              <a:t> </a:t>
            </a:r>
            <a:r>
              <a:rPr lang="en" sz="7400" b="1" dirty="0">
                <a:solidFill>
                  <a:srgbClr val="FFFFFF"/>
                </a:solidFill>
                <a:latin typeface="Helvetica Neue"/>
                <a:ea typeface="Helvetica Neue"/>
                <a:cs typeface="Helvetica Neue"/>
                <a:sym typeface="Helvetica Neue"/>
              </a:rPr>
              <a:t>1.3M </a:t>
            </a:r>
            <a:r>
              <a:rPr lang="en" sz="7400" b="1" dirty="0" smtClean="0">
                <a:solidFill>
                  <a:srgbClr val="FFFFFF"/>
                </a:solidFill>
                <a:latin typeface="Helvetica Neue"/>
                <a:ea typeface="Helvetica Neue"/>
                <a:cs typeface="Helvetica Neue"/>
                <a:sym typeface="Helvetica Neue"/>
              </a:rPr>
              <a:t>webs</a:t>
            </a:r>
            <a:endParaRPr lang="en" sz="7400" b="1"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Shape 298"/>
          <p:cNvGrpSpPr/>
          <p:nvPr/>
        </p:nvGrpSpPr>
        <p:grpSpPr>
          <a:xfrm>
            <a:off x="-820138" y="117576"/>
            <a:ext cx="7835351" cy="5223566"/>
            <a:chOff x="0" y="0"/>
            <a:chExt cx="20894266" cy="13929509"/>
          </a:xfrm>
        </p:grpSpPr>
        <p:pic>
          <p:nvPicPr>
            <p:cNvPr id="299" name="Shape 299"/>
            <p:cNvPicPr preferRelativeResize="0"/>
            <p:nvPr/>
          </p:nvPicPr>
          <p:blipFill rotWithShape="1">
            <a:blip r:embed="rId3">
              <a:alphaModFix/>
            </a:blip>
            <a:srcRect/>
            <a:stretch/>
          </p:blipFill>
          <p:spPr>
            <a:xfrm>
              <a:off x="0" y="0"/>
              <a:ext cx="20894266" cy="13929509"/>
            </a:xfrm>
            <a:prstGeom prst="rect">
              <a:avLst/>
            </a:prstGeom>
            <a:noFill/>
            <a:ln>
              <a:noFill/>
            </a:ln>
          </p:spPr>
        </p:pic>
        <p:pic>
          <p:nvPicPr>
            <p:cNvPr id="300" name="Shape 300"/>
            <p:cNvPicPr preferRelativeResize="0"/>
            <p:nvPr/>
          </p:nvPicPr>
          <p:blipFill rotWithShape="1">
            <a:blip r:embed="rId4">
              <a:alphaModFix/>
            </a:blip>
            <a:srcRect t="20318" b="27643"/>
            <a:stretch/>
          </p:blipFill>
          <p:spPr>
            <a:xfrm>
              <a:off x="4704087" y="2041408"/>
              <a:ext cx="11268000" cy="6409536"/>
            </a:xfrm>
            <a:prstGeom prst="rect">
              <a:avLst/>
            </a:prstGeom>
            <a:noFill/>
            <a:ln>
              <a:noFill/>
            </a:ln>
          </p:spPr>
        </p:pic>
      </p:grpSp>
      <p:sp>
        <p:nvSpPr>
          <p:cNvPr id="301" name="Shape 301"/>
          <p:cNvSpPr/>
          <p:nvPr/>
        </p:nvSpPr>
        <p:spPr>
          <a:xfrm>
            <a:off x="1765699" y="4726050"/>
            <a:ext cx="42888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http://goo.gl/gJbdKu</a:t>
            </a:r>
          </a:p>
        </p:txBody>
      </p:sp>
      <p:sp>
        <p:nvSpPr>
          <p:cNvPr id="302" name="Shape 302"/>
          <p:cNvSpPr/>
          <p:nvPr/>
        </p:nvSpPr>
        <p:spPr>
          <a:xfrm>
            <a:off x="5780244" y="835787"/>
            <a:ext cx="3162300" cy="26631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a:latin typeface="Cutive"/>
                <a:ea typeface="Cutive"/>
                <a:cs typeface="Cutive"/>
                <a:sym typeface="Cutive"/>
              </a:rPr>
              <a:t>“We no longer build applications. We have, and are enriching, a module market sourced from industry and the ING global community. Modules are assembled into applications as the business requires.”</a:t>
            </a:r>
          </a:p>
        </p:txBody>
      </p:sp>
      <p:sp>
        <p:nvSpPr>
          <p:cNvPr id="303" name="Shape 303"/>
          <p:cNvSpPr/>
          <p:nvPr/>
        </p:nvSpPr>
        <p:spPr>
          <a:xfrm>
            <a:off x="5958149" y="3748150"/>
            <a:ext cx="3096599"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Ben Issa, ING Head of IT Strategy</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Shape 298"/>
          <p:cNvGrpSpPr/>
          <p:nvPr/>
        </p:nvGrpSpPr>
        <p:grpSpPr>
          <a:xfrm>
            <a:off x="-820138" y="117576"/>
            <a:ext cx="7835351" cy="5223566"/>
            <a:chOff x="0" y="0"/>
            <a:chExt cx="20894266" cy="13929509"/>
          </a:xfrm>
        </p:grpSpPr>
        <p:pic>
          <p:nvPicPr>
            <p:cNvPr id="299" name="Shape 299"/>
            <p:cNvPicPr preferRelativeResize="0"/>
            <p:nvPr/>
          </p:nvPicPr>
          <p:blipFill rotWithShape="1">
            <a:blip r:embed="rId3">
              <a:alphaModFix/>
            </a:blip>
            <a:srcRect/>
            <a:stretch/>
          </p:blipFill>
          <p:spPr>
            <a:xfrm>
              <a:off x="0" y="0"/>
              <a:ext cx="20894266" cy="13929509"/>
            </a:xfrm>
            <a:prstGeom prst="rect">
              <a:avLst/>
            </a:prstGeom>
            <a:noFill/>
            <a:ln>
              <a:noFill/>
            </a:ln>
          </p:spPr>
        </p:pic>
        <p:pic>
          <p:nvPicPr>
            <p:cNvPr id="300" name="Shape 300"/>
            <p:cNvPicPr preferRelativeResize="0"/>
            <p:nvPr/>
          </p:nvPicPr>
          <p:blipFill rotWithShape="1">
            <a:blip r:embed="rId4">
              <a:alphaModFix/>
            </a:blip>
            <a:srcRect t="20318" b="27643"/>
            <a:stretch/>
          </p:blipFill>
          <p:spPr>
            <a:xfrm>
              <a:off x="4704087" y="2041408"/>
              <a:ext cx="11268000" cy="6409536"/>
            </a:xfrm>
            <a:prstGeom prst="rect">
              <a:avLst/>
            </a:prstGeom>
            <a:noFill/>
            <a:ln>
              <a:noFill/>
            </a:ln>
          </p:spPr>
        </p:pic>
      </p:grpSp>
      <p:sp>
        <p:nvSpPr>
          <p:cNvPr id="301" name="Shape 301"/>
          <p:cNvSpPr/>
          <p:nvPr/>
        </p:nvSpPr>
        <p:spPr>
          <a:xfrm>
            <a:off x="1765699" y="4726050"/>
            <a:ext cx="4288800"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Full article: http://goo.gl/gJbdKu</a:t>
            </a:r>
          </a:p>
        </p:txBody>
      </p:sp>
      <p:sp>
        <p:nvSpPr>
          <p:cNvPr id="302" name="Shape 302"/>
          <p:cNvSpPr/>
          <p:nvPr/>
        </p:nvSpPr>
        <p:spPr>
          <a:xfrm>
            <a:off x="5780244" y="835787"/>
            <a:ext cx="3162300" cy="2663100"/>
          </a:xfrm>
          <a:prstGeom prst="rect">
            <a:avLst/>
          </a:prstGeom>
          <a:noFill/>
          <a:ln>
            <a:noFill/>
          </a:ln>
        </p:spPr>
        <p:txBody>
          <a:bodyPr lIns="45725" tIns="45725" rIns="45725" bIns="45725" anchor="t" anchorCtr="0">
            <a:noAutofit/>
          </a:bodyPr>
          <a:lstStyle/>
          <a:p>
            <a:pPr marL="0" marR="0" lvl="0" indent="0" algn="l" rtl="0">
              <a:lnSpc>
                <a:spcPct val="115000"/>
              </a:lnSpc>
              <a:spcBef>
                <a:spcPts val="0"/>
              </a:spcBef>
              <a:buSzPct val="25000"/>
              <a:buNone/>
            </a:pPr>
            <a:r>
              <a:rPr lang="en" sz="1700" b="0" i="0" u="none" strike="noStrike" cap="none" dirty="0" smtClean="0">
                <a:latin typeface="Cutive"/>
                <a:ea typeface="Cutive"/>
                <a:cs typeface="Cutive"/>
                <a:sym typeface="Cutive"/>
              </a:rPr>
              <a:t>“Ya no construimos aplicaciones. Tenemos una libreria de modulos procedente de la comunidad global de ING. Los modulos se montan en las aplicaciones cuando estas los requieran.”</a:t>
            </a:r>
            <a:endParaRPr lang="en" sz="1700" b="0" i="0" u="none" strike="noStrike" cap="none" dirty="0">
              <a:latin typeface="Cutive"/>
              <a:ea typeface="Cutive"/>
              <a:cs typeface="Cutive"/>
              <a:sym typeface="Cutive"/>
            </a:endParaRPr>
          </a:p>
        </p:txBody>
      </p:sp>
      <p:sp>
        <p:nvSpPr>
          <p:cNvPr id="303" name="Shape 303"/>
          <p:cNvSpPr/>
          <p:nvPr/>
        </p:nvSpPr>
        <p:spPr>
          <a:xfrm>
            <a:off x="5958149" y="3748150"/>
            <a:ext cx="3096599" cy="291299"/>
          </a:xfrm>
          <a:prstGeom prst="rect">
            <a:avLst/>
          </a:prstGeom>
          <a:noFill/>
          <a:ln>
            <a:noFill/>
          </a:ln>
        </p:spPr>
        <p:txBody>
          <a:bodyPr lIns="45725" tIns="45725" rIns="45725" bIns="45725" anchor="t" anchorCtr="0">
            <a:noAutofit/>
          </a:bodyPr>
          <a:lstStyle/>
          <a:p>
            <a:pPr marL="0" marR="0" lvl="0" indent="0" algn="l" rtl="0">
              <a:spcBef>
                <a:spcPts val="0"/>
              </a:spcBef>
              <a:buSzPct val="25000"/>
              <a:buNone/>
            </a:pPr>
            <a:r>
              <a:rPr lang="en" sz="1400" b="0" i="0" u="none" strike="noStrike" cap="none">
                <a:latin typeface="Roboto"/>
                <a:ea typeface="Roboto"/>
                <a:cs typeface="Roboto"/>
                <a:sym typeface="Roboto"/>
              </a:rPr>
              <a:t>- Ben Issa, ING Head of IT Strategy</a:t>
            </a:r>
          </a:p>
        </p:txBody>
      </p:sp>
    </p:spTree>
    <p:extLst>
      <p:ext uri="{BB962C8B-B14F-4D97-AF65-F5344CB8AC3E}">
        <p14:creationId xmlns:p14="http://schemas.microsoft.com/office/powerpoint/2010/main" val="345705665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a:stretch/>
        </p:blipFill>
        <p:spPr>
          <a:xfrm>
            <a:off x="0" y="-476622"/>
            <a:ext cx="9144000" cy="6096744"/>
          </a:xfrm>
          <a:prstGeom prst="rect">
            <a:avLst/>
          </a:prstGeom>
          <a:noFill/>
          <a:ln>
            <a:noFill/>
          </a:ln>
        </p:spPr>
      </p:pic>
      <p:sp>
        <p:nvSpPr>
          <p:cNvPr id="129" name="Shape 129"/>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https://goo.gl/5oqPUy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84CF"/>
        </a:solidFill>
        <a:effectLst/>
      </p:bgPr>
    </p:bg>
    <p:spTree>
      <p:nvGrpSpPr>
        <p:cNvPr id="1" name="Shape 307"/>
        <p:cNvGrpSpPr/>
        <p:nvPr/>
      </p:nvGrpSpPr>
      <p:grpSpPr>
        <a:xfrm>
          <a:off x="0" y="0"/>
          <a:ext cx="0" cy="0"/>
          <a:chOff x="0" y="0"/>
          <a:chExt cx="0" cy="0"/>
        </a:xfrm>
      </p:grpSpPr>
      <p:pic>
        <p:nvPicPr>
          <p:cNvPr id="308" name="Shape 308"/>
          <p:cNvPicPr preferRelativeResize="0"/>
          <p:nvPr/>
        </p:nvPicPr>
        <p:blipFill>
          <a:blip r:embed="rId3">
            <a:alphaModFix/>
          </a:blip>
          <a:stretch>
            <a:fillRect/>
          </a:stretch>
        </p:blipFill>
        <p:spPr>
          <a:xfrm>
            <a:off x="-54825" y="-190528"/>
            <a:ext cx="9144000" cy="4033157"/>
          </a:xfrm>
          <a:prstGeom prst="rect">
            <a:avLst/>
          </a:prstGeom>
          <a:noFill/>
          <a:ln>
            <a:noFill/>
          </a:ln>
        </p:spPr>
      </p:pic>
      <p:sp>
        <p:nvSpPr>
          <p:cNvPr id="309" name="Shape 309"/>
          <p:cNvSpPr/>
          <p:nvPr/>
        </p:nvSpPr>
        <p:spPr>
          <a:xfrm>
            <a:off x="-68559" y="-36978"/>
            <a:ext cx="9281099" cy="5217599"/>
          </a:xfrm>
          <a:prstGeom prst="rect">
            <a:avLst/>
          </a:prstGeom>
          <a:solidFill>
            <a:srgbClr val="000000">
              <a:alpha val="51760"/>
            </a:srgbClr>
          </a:solidFill>
          <a:ln>
            <a:noFill/>
          </a:ln>
        </p:spPr>
        <p:txBody>
          <a:bodyPr lIns="45725" tIns="45725" rIns="45725" bIns="45725" anchor="ctr" anchorCtr="0">
            <a:noAutofit/>
          </a:bodyPr>
          <a:lstStyle/>
          <a:p>
            <a:pPr marL="0" marR="0" lvl="0" indent="0" algn="ctr" rtl="0">
              <a:spcBef>
                <a:spcPts val="0"/>
              </a:spcBef>
              <a:buNone/>
            </a:pPr>
            <a:endParaRPr sz="4200" b="0" i="0" u="none" strike="noStrike" cap="none">
              <a:latin typeface="Arial"/>
              <a:ea typeface="Arial"/>
              <a:cs typeface="Arial"/>
              <a:sym typeface="Arial"/>
            </a:endParaRPr>
          </a:p>
        </p:txBody>
      </p:sp>
      <p:sp>
        <p:nvSpPr>
          <p:cNvPr id="310" name="Shape 310"/>
          <p:cNvSpPr/>
          <p:nvPr/>
        </p:nvSpPr>
        <p:spPr>
          <a:xfrm>
            <a:off x="394800" y="3772625"/>
            <a:ext cx="8354400" cy="1195200"/>
          </a:xfrm>
          <a:prstGeom prst="rect">
            <a:avLst/>
          </a:prstGeom>
          <a:noFill/>
          <a:ln>
            <a:noFill/>
          </a:ln>
        </p:spPr>
        <p:txBody>
          <a:bodyPr lIns="45725" tIns="45725" rIns="45725" bIns="45725" anchor="t" anchorCtr="0">
            <a:noAutofit/>
          </a:bodyPr>
          <a:lstStyle/>
          <a:p>
            <a:pPr marL="0" marR="0" lvl="0" indent="0" algn="ctr" rtl="0">
              <a:spcBef>
                <a:spcPts val="0"/>
              </a:spcBef>
              <a:buSzPct val="25000"/>
              <a:buNone/>
            </a:pPr>
            <a:r>
              <a:rPr lang="en" sz="6000" b="1" i="0" u="none" strike="noStrike" cap="none" dirty="0" smtClean="0">
                <a:solidFill>
                  <a:srgbClr val="FFFFFF"/>
                </a:solidFill>
                <a:latin typeface="Helvetica Neue"/>
                <a:ea typeface="Helvetica Neue"/>
                <a:cs typeface="Helvetica Neue"/>
                <a:sym typeface="Helvetica Neue"/>
              </a:rPr>
              <a:t>300+</a:t>
            </a:r>
            <a:r>
              <a:rPr lang="en" sz="6000" b="1" dirty="0" smtClean="0">
                <a:solidFill>
                  <a:srgbClr val="FFFFFF"/>
                </a:solidFill>
                <a:latin typeface="Helvetica Neue"/>
                <a:ea typeface="Helvetica Neue"/>
                <a:cs typeface="Helvetica Neue"/>
                <a:sym typeface="Helvetica Neue"/>
              </a:rPr>
              <a:t> </a:t>
            </a:r>
            <a:r>
              <a:rPr lang="en" sz="4400" dirty="0" smtClean="0">
                <a:solidFill>
                  <a:srgbClr val="FFFFFF"/>
                </a:solidFill>
                <a:latin typeface="Helvetica Neue"/>
                <a:ea typeface="Helvetica Neue"/>
                <a:cs typeface="Helvetica Neue"/>
                <a:sym typeface="Helvetica Neue"/>
              </a:rPr>
              <a:t>proyectos</a:t>
            </a:r>
            <a:r>
              <a:rPr lang="en" sz="6000" b="1" dirty="0" smtClean="0">
                <a:solidFill>
                  <a:srgbClr val="FFFFFF"/>
                </a:solidFill>
                <a:latin typeface="Helvetica Neue"/>
                <a:ea typeface="Helvetica Neue"/>
                <a:cs typeface="Helvetica Neue"/>
                <a:sym typeface="Helvetica Neue"/>
              </a:rPr>
              <a:t> </a:t>
            </a:r>
            <a:r>
              <a:rPr lang="en" sz="6000" b="1" i="0" u="none" strike="noStrike" cap="none" dirty="0" smtClean="0">
                <a:solidFill>
                  <a:srgbClr val="FFFFFF"/>
                </a:solidFill>
                <a:latin typeface="Helvetica Neue"/>
                <a:ea typeface="Helvetica Neue"/>
                <a:cs typeface="Helvetica Neue"/>
                <a:sym typeface="Helvetica Neue"/>
              </a:rPr>
              <a:t>Google</a:t>
            </a:r>
            <a:endParaRPr lang="en" sz="60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4000" cy="5143499"/>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99750" y="-54825"/>
            <a:ext cx="9343501" cy="52531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55A63"/>
        </a:solidFill>
        <a:effectLst/>
      </p:bgPr>
    </p:bg>
    <p:spTree>
      <p:nvGrpSpPr>
        <p:cNvPr id="1"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929375" y="161734"/>
            <a:ext cx="7056574" cy="4820030"/>
          </a:xfrm>
          <a:prstGeom prst="rect">
            <a:avLst/>
          </a:prstGeom>
          <a:noFill/>
          <a:ln>
            <a:noFill/>
          </a:ln>
        </p:spPr>
      </p:pic>
      <p:sp>
        <p:nvSpPr>
          <p:cNvPr id="326" name="Shape 326"/>
          <p:cNvSpPr/>
          <p:nvPr/>
        </p:nvSpPr>
        <p:spPr>
          <a:xfrm>
            <a:off x="303725" y="1252050"/>
            <a:ext cx="8307899" cy="3122726"/>
          </a:xfrm>
          <a:prstGeom prst="rect">
            <a:avLst/>
          </a:prstGeom>
          <a:noFill/>
          <a:ln>
            <a:noFill/>
          </a:ln>
        </p:spPr>
        <p:txBody>
          <a:bodyPr lIns="0" tIns="0" rIns="0" bIns="0" anchor="b" anchorCtr="0">
            <a:noAutofit/>
          </a:bodyPr>
          <a:lstStyle/>
          <a:p>
            <a:pPr marL="0" marR="0" lvl="0" indent="0" algn="ctr" rtl="0">
              <a:lnSpc>
                <a:spcPct val="90000"/>
              </a:lnSpc>
              <a:spcBef>
                <a:spcPts val="0"/>
              </a:spcBef>
              <a:buSzPct val="25000"/>
              <a:buNone/>
            </a:pPr>
            <a:r>
              <a:rPr lang="en" sz="8800" b="1" i="0" u="none" strike="noStrike" cap="none" dirty="0" smtClean="0">
                <a:solidFill>
                  <a:srgbClr val="FFFFFF"/>
                </a:solidFill>
                <a:latin typeface="Helvetica Neue"/>
                <a:ea typeface="Helvetica Neue"/>
                <a:cs typeface="Helvetica Neue"/>
                <a:sym typeface="Helvetica Neue"/>
              </a:rPr>
              <a:t>PREPARADO PARA PRODUCCIÓN</a:t>
            </a:r>
            <a:endParaRPr lang="en" sz="8800" b="1"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99781" y="-65755"/>
            <a:ext cx="9504611" cy="5421437"/>
          </a:xfrm>
          <a:prstGeom prst="rect">
            <a:avLst/>
          </a:prstGeom>
          <a:solidFill>
            <a:srgbClr val="00C1D4"/>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332" name="Shape 332"/>
          <p:cNvPicPr preferRelativeResize="0"/>
          <p:nvPr/>
        </p:nvPicPr>
        <p:blipFill rotWithShape="1">
          <a:blip r:embed="rId3">
            <a:alphaModFix amt="50000"/>
          </a:blip>
          <a:srcRect/>
          <a:stretch/>
        </p:blipFill>
        <p:spPr>
          <a:xfrm>
            <a:off x="-1243332" y="-216346"/>
            <a:ext cx="6195770" cy="5576193"/>
          </a:xfrm>
          <a:prstGeom prst="rect">
            <a:avLst/>
          </a:prstGeom>
          <a:noFill/>
          <a:ln>
            <a:noFill/>
          </a:ln>
        </p:spPr>
      </p:pic>
      <p:sp>
        <p:nvSpPr>
          <p:cNvPr id="333" name="Shape 333"/>
          <p:cNvSpPr/>
          <p:nvPr/>
        </p:nvSpPr>
        <p:spPr>
          <a:xfrm>
            <a:off x="4652525" y="1042025"/>
            <a:ext cx="4491600" cy="2211600"/>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es-ES" sz="4800" dirty="0" smtClean="0">
                <a:solidFill>
                  <a:srgbClr val="FFFFFF"/>
                </a:solidFill>
                <a:latin typeface="Bree Serif"/>
                <a:ea typeface="Bree Serif"/>
                <a:cs typeface="Bree Serif"/>
                <a:sym typeface="Bree Serif"/>
              </a:rPr>
              <a:t>Construyamos un elemento</a:t>
            </a:r>
            <a:r>
              <a:rPr lang="en" sz="4800" b="0" i="0" u="none" strike="noStrike" cap="none" dirty="0" smtClean="0">
                <a:solidFill>
                  <a:srgbClr val="FFFFFF"/>
                </a:solidFill>
                <a:latin typeface="Bree Serif"/>
                <a:ea typeface="Bree Serif"/>
                <a:cs typeface="Bree Serif"/>
                <a:sym typeface="Bree Serif"/>
              </a:rPr>
              <a:t>!</a:t>
            </a:r>
            <a:endParaRPr lang="en" sz="4800" b="0" i="0" u="none" strike="noStrike" cap="none" dirty="0">
              <a:solidFill>
                <a:srgbClr val="FFFFFF"/>
              </a:solidFill>
              <a:latin typeface="Bree Serif"/>
              <a:ea typeface="Bree Serif"/>
              <a:cs typeface="Bree Serif"/>
              <a:sym typeface="Bree Serif"/>
            </a:endParaRPr>
          </a:p>
        </p:txBody>
      </p:sp>
      <p:sp>
        <p:nvSpPr>
          <p:cNvPr id="334" name="Shape 334"/>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DDDDDD"/>
                </a:solidFill>
                <a:latin typeface="Roboto"/>
                <a:ea typeface="Roboto"/>
                <a:cs typeface="Roboto"/>
                <a:sym typeface="Roboto"/>
              </a:rPr>
              <a:t>Image by Gloria Viganò for the Noun Project</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340" name="Shape 340"/>
          <p:cNvGrpSpPr/>
          <p:nvPr/>
        </p:nvGrpSpPr>
        <p:grpSpPr>
          <a:xfrm>
            <a:off x="655684" y="1090612"/>
            <a:ext cx="7832632" cy="750487"/>
            <a:chOff x="0" y="0"/>
            <a:chExt cx="20887016" cy="2001300"/>
          </a:xfrm>
        </p:grpSpPr>
        <p:sp>
          <p:nvSpPr>
            <p:cNvPr id="341" name="Shape 341"/>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342" name="Shape 342"/>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3">
            <a:alphaModFix/>
          </a:blip>
          <a:srcRect/>
          <a:stretch/>
        </p:blipFill>
        <p:spPr>
          <a:xfrm>
            <a:off x="-5204594" y="-2147887"/>
            <a:ext cx="19553187" cy="14664891"/>
          </a:xfrm>
          <a:prstGeom prst="rect">
            <a:avLst/>
          </a:prstGeom>
          <a:noFill/>
          <a:ln>
            <a:noFill/>
          </a:ln>
        </p:spPr>
      </p:pic>
      <p:sp>
        <p:nvSpPr>
          <p:cNvPr id="348" name="Shape 348"/>
          <p:cNvSpPr/>
          <p:nvPr/>
        </p:nvSpPr>
        <p:spPr>
          <a:xfrm>
            <a:off x="8199626" y="1065403"/>
            <a:ext cx="136248" cy="489341"/>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sp>
        <p:nvSpPr>
          <p:cNvPr id="349" name="Shape 349"/>
          <p:cNvSpPr/>
          <p:nvPr/>
        </p:nvSpPr>
        <p:spPr>
          <a:xfrm>
            <a:off x="-95250" y="-123825"/>
            <a:ext cx="9334500" cy="5391149"/>
          </a:xfrm>
          <a:prstGeom prst="rect">
            <a:avLst/>
          </a:prstGeom>
          <a:solidFill>
            <a:srgbClr val="3F3F3F">
              <a:alpha val="8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nvGrpSpPr>
          <p:cNvPr id="350" name="Shape 350"/>
          <p:cNvGrpSpPr/>
          <p:nvPr/>
        </p:nvGrpSpPr>
        <p:grpSpPr>
          <a:xfrm>
            <a:off x="655684" y="1090612"/>
            <a:ext cx="7832632" cy="750487"/>
            <a:chOff x="0" y="0"/>
            <a:chExt cx="20887016" cy="2001300"/>
          </a:xfrm>
        </p:grpSpPr>
        <p:sp>
          <p:nvSpPr>
            <p:cNvPr id="351" name="Shape 351"/>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352" name="Shape 352"/>
            <p:cNvSpPr/>
            <p:nvPr/>
          </p:nvSpPr>
          <p:spPr>
            <a:xfrm>
              <a:off x="635379" y="348193"/>
              <a:ext cx="10555608"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pic>
        <p:nvPicPr>
          <p:cNvPr id="353" name="Shape 353"/>
          <p:cNvPicPr preferRelativeResize="0"/>
          <p:nvPr/>
        </p:nvPicPr>
        <p:blipFill rotWithShape="1">
          <a:blip r:embed="rId4">
            <a:alphaModFix/>
          </a:blip>
          <a:srcRect/>
          <a:stretch/>
        </p:blipFill>
        <p:spPr>
          <a:xfrm rot="-5400000">
            <a:off x="4102382" y="2283997"/>
            <a:ext cx="939234" cy="364347"/>
          </a:xfrm>
          <a:prstGeom prst="rect">
            <a:avLst/>
          </a:prstGeom>
          <a:noFill/>
          <a:ln>
            <a:noFill/>
          </a:ln>
        </p:spPr>
      </p:pic>
      <p:sp>
        <p:nvSpPr>
          <p:cNvPr id="354" name="Shape 354"/>
          <p:cNvSpPr/>
          <p:nvPr/>
        </p:nvSpPr>
        <p:spPr>
          <a:xfrm>
            <a:off x="1204912" y="2914173"/>
            <a:ext cx="6706553" cy="1034415"/>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7500" b="1" i="0" u="none" strike="noStrike" cap="none">
                <a:solidFill>
                  <a:srgbClr val="FFFFFF"/>
                </a:solidFill>
                <a:latin typeface="Inconsolata"/>
                <a:ea typeface="Inconsolata"/>
                <a:cs typeface="Inconsolata"/>
                <a:sym typeface="Inconsolata"/>
              </a:rPr>
              <a:t>&lt;alert-banner&gt;</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60" name="Shape 360"/>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Polymer</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is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57BB8A"/>
                </a:solidFill>
                <a:latin typeface="Inconsolata"/>
                <a:ea typeface="Inconsolata"/>
                <a:cs typeface="Inconsolata"/>
                <a:sym typeface="Inconsolata"/>
              </a:rPr>
              <a:t>‘alert-banner'</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
        <p:nvSpPr>
          <p:cNvPr id="361" name="Shape 361"/>
          <p:cNvSpPr/>
          <p:nvPr/>
        </p:nvSpPr>
        <p:spPr>
          <a:xfrm>
            <a:off x="780573" y="849629"/>
            <a:ext cx="4896802" cy="434340"/>
          </a:xfrm>
          <a:prstGeom prst="rect">
            <a:avLst/>
          </a:prstGeom>
          <a:noFill/>
          <a:ln>
            <a:noFill/>
          </a:ln>
        </p:spPr>
        <p:txBody>
          <a:bodyPr lIns="17150" tIns="17150" rIns="17150" bIns="17150" anchor="t" anchorCtr="0">
            <a:noAutofit/>
          </a:bodyPr>
          <a:lstStyle/>
          <a:p>
            <a:pPr marL="0" marR="0" lvl="0" indent="0" algn="l" rtl="0">
              <a:spcBef>
                <a:spcPts val="0"/>
              </a:spcBef>
              <a:buSzPct val="25000"/>
              <a:buNone/>
            </a:pPr>
            <a:r>
              <a:rPr lang="en" sz="1500" b="0" i="0" u="none" strike="noStrike" cap="none">
                <a:solidFill>
                  <a:srgbClr val="82B1FF"/>
                </a:solidFill>
                <a:latin typeface="Inconsolata"/>
                <a:ea typeface="Inconsolata"/>
                <a:cs typeface="Inconsolata"/>
                <a:sym typeface="Inconsolata"/>
              </a:rPr>
              <a:t>&lt;link</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rel</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“import”</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href</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“../polymer/polymer.html”</a:t>
            </a:r>
            <a:r>
              <a:rPr lang="en" sz="1500" b="0" i="0" u="none" strike="noStrike" cap="none">
                <a:solidFill>
                  <a:srgbClr val="82B1FF"/>
                </a:solidFill>
                <a:latin typeface="Inconsolata"/>
                <a:ea typeface="Inconsolata"/>
                <a:cs typeface="Inconsolata"/>
                <a:sym typeface="Inconsolata"/>
              </a:rPr>
              <a:t>&gt;</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67" name="Shape 367"/>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sp>
        <p:nvSpPr>
          <p:cNvPr id="368" name="Shape 368"/>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82B1FF"/>
                </a:solidFill>
                <a:latin typeface="Inconsolata"/>
                <a:ea typeface="Inconsolata"/>
                <a:cs typeface="Inconsolata"/>
                <a:sym typeface="Inconsolata"/>
              </a:rPr>
              <a:t>&lt;link</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rel</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“import”</a:t>
            </a:r>
            <a:r>
              <a:rPr lang="en" sz="1500" b="0" i="0" u="none" strike="noStrike" cap="none">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href</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81C784"/>
                </a:solidFill>
                <a:latin typeface="Inconsolata"/>
                <a:ea typeface="Inconsolata"/>
                <a:cs typeface="Inconsolata"/>
                <a:sym typeface="Inconsolata"/>
              </a:rPr>
              <a:t>“../polymer/polymer.html”</a:t>
            </a:r>
            <a:r>
              <a:rPr lang="en" sz="1500" b="0" i="0" u="none" strike="noStrike" cap="none">
                <a:solidFill>
                  <a:srgbClr val="82B1FF"/>
                </a:solidFill>
                <a:latin typeface="Inconsolata"/>
                <a:ea typeface="Inconsolata"/>
                <a:cs typeface="Inconsolata"/>
                <a:sym typeface="Inconsolata"/>
              </a:rPr>
              <a:t>&gt;</a:t>
            </a:r>
          </a:p>
        </p:txBody>
      </p:sp>
      <p:pic>
        <p:nvPicPr>
          <p:cNvPr id="369" name="Shape 369"/>
          <p:cNvPicPr preferRelativeResize="0"/>
          <p:nvPr/>
        </p:nvPicPr>
        <p:blipFill rotWithShape="1">
          <a:blip r:embed="rId3">
            <a:alphaModFix/>
          </a:blip>
          <a:srcRect/>
          <a:stretch/>
        </p:blipFill>
        <p:spPr>
          <a:xfrm rot="-6562961">
            <a:off x="5069121" y="1515271"/>
            <a:ext cx="890705" cy="169161"/>
          </a:xfrm>
          <a:prstGeom prst="rect">
            <a:avLst/>
          </a:prstGeom>
          <a:noFill/>
          <a:ln>
            <a:noFill/>
          </a:ln>
        </p:spPr>
      </p:pic>
      <p:sp>
        <p:nvSpPr>
          <p:cNvPr id="370" name="Shape 370"/>
          <p:cNvSpPr/>
          <p:nvPr/>
        </p:nvSpPr>
        <p:spPr>
          <a:xfrm>
            <a:off x="5183839" y="2033110"/>
            <a:ext cx="3111988" cy="102631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s-ES" sz="3100" b="1" i="0" u="none" strike="noStrike" cap="none" dirty="0" smtClean="0">
                <a:solidFill>
                  <a:srgbClr val="FFFFFF"/>
                </a:solidFill>
                <a:latin typeface="Roboto"/>
                <a:ea typeface="Roboto"/>
                <a:cs typeface="Roboto"/>
                <a:sym typeface="Roboto"/>
              </a:rPr>
              <a:t>I</a:t>
            </a:r>
            <a:r>
              <a:rPr lang="en" sz="3100" b="1" i="0" u="none" strike="noStrike" cap="none" dirty="0" smtClean="0">
                <a:solidFill>
                  <a:srgbClr val="FFFFFF"/>
                </a:solidFill>
                <a:latin typeface="Roboto"/>
                <a:ea typeface="Roboto"/>
                <a:cs typeface="Roboto"/>
                <a:sym typeface="Roboto"/>
              </a:rPr>
              <a:t>mportamos </a:t>
            </a:r>
            <a:r>
              <a:rPr lang="en" sz="3100" dirty="0" smtClean="0">
                <a:solidFill>
                  <a:srgbClr val="FFFFFF"/>
                </a:solidFill>
                <a:latin typeface="Roboto"/>
                <a:ea typeface="Roboto"/>
                <a:cs typeface="Roboto"/>
                <a:sym typeface="Roboto"/>
              </a:rPr>
              <a:t>las </a:t>
            </a:r>
            <a:endParaRPr lang="en" sz="31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3900" b="1" i="1" u="none" strike="noStrike" cap="none" dirty="0" smtClean="0">
                <a:solidFill>
                  <a:srgbClr val="FFFFFF"/>
                </a:solidFill>
                <a:latin typeface="Roboto"/>
                <a:ea typeface="Roboto"/>
                <a:cs typeface="Roboto"/>
                <a:sym typeface="Roboto"/>
              </a:rPr>
              <a:t>dependencias</a:t>
            </a:r>
            <a:endParaRPr lang="en" sz="3900" b="1" i="1" u="none" strike="noStrike" cap="none" dirty="0">
              <a:solidFill>
                <a:srgbClr val="FFFFFF"/>
              </a:solidFill>
              <a:latin typeface="Roboto"/>
              <a:ea typeface="Roboto"/>
              <a:cs typeface="Roboto"/>
              <a:sym typeface="Roboto"/>
            </a:endParaRPr>
          </a:p>
        </p:txBody>
      </p:sp>
      <p:pic>
        <p:nvPicPr>
          <p:cNvPr id="371" name="Shape 371"/>
          <p:cNvPicPr preferRelativeResize="0"/>
          <p:nvPr/>
        </p:nvPicPr>
        <p:blipFill rotWithShape="1">
          <a:blip r:embed="rId4">
            <a:alphaModFix/>
          </a:blip>
          <a:srcRect/>
          <a:stretch/>
        </p:blipFill>
        <p:spPr>
          <a:xfrm>
            <a:off x="812006" y="1097756"/>
            <a:ext cx="4833937" cy="14287"/>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77" name="Shape 377"/>
          <p:cNvSpPr/>
          <p:nvPr/>
        </p:nvSpPr>
        <p:spPr>
          <a:xfrm>
            <a:off x="791842" y="1199673"/>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
        <p:nvSpPr>
          <p:cNvPr id="378" name="Shape 378"/>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9E9E9E"/>
                </a:solidFill>
                <a:latin typeface="Inconsolata"/>
                <a:ea typeface="Inconsolata"/>
                <a:cs typeface="Inconsolata"/>
                <a:sym typeface="Inconsolata"/>
              </a:rPr>
              <a:t>&lt;link rel=“import” href=“../polymer/polymer.html”&gt;</a:t>
            </a:r>
          </a:p>
        </p:txBody>
      </p:sp>
      <p:pic>
        <p:nvPicPr>
          <p:cNvPr id="379" name="Shape 379"/>
          <p:cNvPicPr preferRelativeResize="0"/>
          <p:nvPr/>
        </p:nvPicPr>
        <p:blipFill rotWithShape="1">
          <a:blip r:embed="rId3">
            <a:alphaModFix/>
          </a:blip>
          <a:srcRect/>
          <a:stretch/>
        </p:blipFill>
        <p:spPr>
          <a:xfrm rot="-8544817">
            <a:off x="3594429" y="1697673"/>
            <a:ext cx="1034673" cy="169161"/>
          </a:xfrm>
          <a:prstGeom prst="rect">
            <a:avLst/>
          </a:prstGeom>
          <a:noFill/>
          <a:ln>
            <a:noFill/>
          </a:ln>
        </p:spPr>
      </p:pic>
      <p:sp>
        <p:nvSpPr>
          <p:cNvPr id="380" name="Shape 380"/>
          <p:cNvSpPr/>
          <p:nvPr/>
        </p:nvSpPr>
        <p:spPr>
          <a:xfrm>
            <a:off x="4612339" y="2033110"/>
            <a:ext cx="3411684" cy="96297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dirty="0" smtClean="0">
                <a:solidFill>
                  <a:srgbClr val="FFFFFF"/>
                </a:solidFill>
                <a:latin typeface="Roboto"/>
                <a:ea typeface="Roboto"/>
                <a:cs typeface="Roboto"/>
                <a:sym typeface="Roboto"/>
              </a:rPr>
              <a:t>Un contenedor para</a:t>
            </a:r>
            <a:endParaRPr lang="en" sz="3000" b="0" i="0" u="none" strike="noStrike" cap="none" dirty="0">
              <a:solidFill>
                <a:srgbClr val="FFFFFF"/>
              </a:solidFill>
              <a:latin typeface="Roboto"/>
              <a:ea typeface="Roboto"/>
              <a:cs typeface="Roboto"/>
              <a:sym typeface="Roboto"/>
            </a:endParaRPr>
          </a:p>
          <a:p>
            <a:pPr marL="0" marR="0" lvl="0" indent="0" algn="l" rtl="0">
              <a:spcBef>
                <a:spcPts val="0"/>
              </a:spcBef>
              <a:buSzPct val="25000"/>
              <a:buNone/>
            </a:pPr>
            <a:r>
              <a:rPr lang="es-ES" sz="3200" b="1" i="1" dirty="0" smtClean="0">
                <a:solidFill>
                  <a:srgbClr val="FFFFFF"/>
                </a:solidFill>
                <a:latin typeface="Roboto"/>
                <a:ea typeface="Roboto"/>
                <a:cs typeface="Roboto"/>
                <a:sym typeface="Roboto"/>
              </a:rPr>
              <a:t>D</a:t>
            </a:r>
            <a:r>
              <a:rPr lang="en" sz="3200" b="1" i="1" dirty="0" smtClean="0">
                <a:solidFill>
                  <a:srgbClr val="FFFFFF"/>
                </a:solidFill>
                <a:latin typeface="Roboto"/>
                <a:ea typeface="Roboto"/>
                <a:cs typeface="Roboto"/>
                <a:sym typeface="Roboto"/>
              </a:rPr>
              <a:t>efinir el elemento</a:t>
            </a:r>
            <a:endParaRPr lang="en" sz="32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a:stretch/>
        </p:blipFill>
        <p:spPr>
          <a:xfrm>
            <a:off x="0" y="-857250"/>
            <a:ext cx="9144000" cy="6858000"/>
          </a:xfrm>
          <a:prstGeom prst="rect">
            <a:avLst/>
          </a:prstGeom>
          <a:noFill/>
          <a:ln>
            <a:noFill/>
          </a:ln>
        </p:spPr>
      </p:pic>
      <p:sp>
        <p:nvSpPr>
          <p:cNvPr id="135" name="Shape 135"/>
          <p:cNvSpPr/>
          <p:nvPr/>
        </p:nvSpPr>
        <p:spPr>
          <a:xfrm>
            <a:off x="6752472" y="4817217"/>
            <a:ext cx="2050256" cy="114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1" u="none" strike="noStrike" cap="none">
                <a:solidFill>
                  <a:srgbClr val="A7A7A7"/>
                </a:solidFill>
                <a:latin typeface="Roboto"/>
                <a:ea typeface="Roboto"/>
                <a:cs typeface="Roboto"/>
                <a:sym typeface="Roboto"/>
              </a:rPr>
              <a:t>https://goo.gl/c06yLS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86" name="Shape 386"/>
          <p:cNvSpPr/>
          <p:nvPr/>
        </p:nvSpPr>
        <p:spPr>
          <a:xfrm>
            <a:off x="791842" y="1200150"/>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&lt;/dom-module&gt;</a:t>
            </a:r>
          </a:p>
        </p:txBody>
      </p:sp>
      <p:pic>
        <p:nvPicPr>
          <p:cNvPr id="387" name="Shape 387"/>
          <p:cNvPicPr preferRelativeResize="0"/>
          <p:nvPr/>
        </p:nvPicPr>
        <p:blipFill rotWithShape="1">
          <a:blip r:embed="rId3">
            <a:alphaModFix/>
          </a:blip>
          <a:srcRect/>
          <a:stretch/>
        </p:blipFill>
        <p:spPr>
          <a:xfrm rot="-10094200">
            <a:off x="2298411" y="1687667"/>
            <a:ext cx="1021979" cy="169161"/>
          </a:xfrm>
          <a:prstGeom prst="rect">
            <a:avLst/>
          </a:prstGeom>
          <a:noFill/>
          <a:ln>
            <a:noFill/>
          </a:ln>
        </p:spPr>
      </p:pic>
      <p:sp>
        <p:nvSpPr>
          <p:cNvPr id="388" name="Shape 388"/>
          <p:cNvSpPr/>
          <p:nvPr/>
        </p:nvSpPr>
        <p:spPr>
          <a:xfrm>
            <a:off x="3593164" y="1694973"/>
            <a:ext cx="4726208" cy="1287780"/>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a:solidFill>
                  <a:srgbClr val="FFFFFF"/>
                </a:solidFill>
                <a:latin typeface="Roboto"/>
                <a:ea typeface="Roboto"/>
                <a:cs typeface="Roboto"/>
                <a:sym typeface="Roboto"/>
              </a:rPr>
              <a:t>Local DOM</a:t>
            </a:r>
            <a:r>
              <a:rPr lang="en" sz="3000" b="0" i="0" u="none" strike="noStrike" cap="none" dirty="0">
                <a:solidFill>
                  <a:srgbClr val="FFFFFF"/>
                </a:solidFill>
                <a:latin typeface="Roboto"/>
                <a:ea typeface="Roboto"/>
                <a:cs typeface="Roboto"/>
                <a:sym typeface="Roboto"/>
              </a:rPr>
              <a:t> </a:t>
            </a:r>
            <a:r>
              <a:rPr lang="en" sz="3000" dirty="0" smtClean="0">
                <a:solidFill>
                  <a:srgbClr val="FFFFFF"/>
                </a:solidFill>
                <a:latin typeface="Roboto"/>
                <a:ea typeface="Roboto"/>
                <a:cs typeface="Roboto"/>
                <a:sym typeface="Roboto"/>
              </a:rPr>
              <a:t>es el</a:t>
            </a:r>
            <a:r>
              <a:rPr lang="en" sz="3000" b="0" i="0" u="none" strike="noStrike" cap="none" dirty="0" smtClean="0">
                <a:solidFill>
                  <a:srgbClr val="FFFFFF"/>
                </a:solidFill>
                <a:latin typeface="Roboto"/>
                <a:ea typeface="Roboto"/>
                <a:cs typeface="Roboto"/>
                <a:sym typeface="Roboto"/>
              </a:rPr>
              <a:t> </a:t>
            </a:r>
            <a:r>
              <a:rPr lang="en" sz="3000" b="0" i="0" u="none" strike="noStrike" cap="none" dirty="0">
                <a:solidFill>
                  <a:srgbClr val="FFFFFF"/>
                </a:solidFill>
                <a:latin typeface="Roboto"/>
                <a:ea typeface="Roboto"/>
                <a:cs typeface="Roboto"/>
                <a:sym typeface="Roboto"/>
              </a:rPr>
              <a:t>DOM</a:t>
            </a:r>
          </a:p>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De u</a:t>
            </a:r>
            <a:r>
              <a:rPr lang="en" sz="3000" b="0" i="0" u="none" strike="noStrike" cap="none" dirty="0" smtClean="0">
                <a:solidFill>
                  <a:srgbClr val="FFFFFF"/>
                </a:solidFill>
                <a:latin typeface="Roboto"/>
                <a:ea typeface="Roboto"/>
                <a:cs typeface="Roboto"/>
                <a:sym typeface="Roboto"/>
              </a:rPr>
              <a:t>n elemento</a:t>
            </a:r>
            <a:endParaRPr lang="en" sz="3000" b="0" i="0" u="none" strike="noStrike" cap="none" dirty="0">
              <a:solidFill>
                <a:srgbClr val="FFFFFF"/>
              </a:solidFill>
              <a:latin typeface="Roboto"/>
              <a:ea typeface="Roboto"/>
              <a:cs typeface="Roboto"/>
              <a:sym typeface="Roboto"/>
            </a:endParaRPr>
          </a:p>
        </p:txBody>
      </p:sp>
      <p:sp>
        <p:nvSpPr>
          <p:cNvPr id="389" name="Shape 389"/>
          <p:cNvSpPr/>
          <p:nvPr/>
        </p:nvSpPr>
        <p:spPr>
          <a:xfrm>
            <a:off x="780573" y="849629"/>
            <a:ext cx="4801552" cy="23431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A7A7A7"/>
                </a:solidFill>
                <a:latin typeface="Inconsolata"/>
                <a:ea typeface="Inconsolata"/>
                <a:cs typeface="Inconsolata"/>
                <a:sym typeface="Inconsolata"/>
              </a:rPr>
              <a:t>&lt;link rel=“import” href=“../polymer/polymer.html”&gt;</a:t>
            </a:r>
          </a:p>
        </p:txBody>
      </p:sp>
      <p:sp>
        <p:nvSpPr>
          <p:cNvPr id="7" name="Shape 388"/>
          <p:cNvSpPr/>
          <p:nvPr/>
        </p:nvSpPr>
        <p:spPr>
          <a:xfrm>
            <a:off x="3593164" y="4627418"/>
            <a:ext cx="5550836" cy="516082"/>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smtClean="0">
                <a:solidFill>
                  <a:srgbClr val="FFFFFF"/>
                </a:solidFill>
                <a:latin typeface="Roboto"/>
                <a:ea typeface="Roboto"/>
                <a:cs typeface="Roboto"/>
                <a:sym typeface="Roboto"/>
              </a:rPr>
              <a:t>* DOM: Document object Model</a:t>
            </a:r>
            <a:endParaRPr lang="en" sz="30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393"/>
        <p:cNvGrpSpPr/>
        <p:nvPr/>
      </p:nvGrpSpPr>
      <p:grpSpPr>
        <a:xfrm>
          <a:off x="0" y="0"/>
          <a:ext cx="0" cy="0"/>
          <a:chOff x="0" y="0"/>
          <a:chExt cx="0" cy="0"/>
        </a:xfrm>
      </p:grpSpPr>
      <p:sp>
        <p:nvSpPr>
          <p:cNvPr id="394" name="Shape 394"/>
          <p:cNvSpPr/>
          <p:nvPr/>
        </p:nvSpPr>
        <p:spPr>
          <a:xfrm>
            <a:off x="417564" y="2321718"/>
            <a:ext cx="82403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a:solidFill>
                  <a:srgbClr val="FFFFFF"/>
                </a:solidFill>
                <a:latin typeface="Roboto"/>
                <a:ea typeface="Roboto"/>
                <a:cs typeface="Roboto"/>
                <a:sym typeface="Roboto"/>
              </a:rPr>
              <a:t>Shadow DOM </a:t>
            </a:r>
          </a:p>
        </p:txBody>
      </p:sp>
      <p:sp>
        <p:nvSpPr>
          <p:cNvPr id="395" name="Shape 395"/>
          <p:cNvSpPr/>
          <p:nvPr/>
        </p:nvSpPr>
        <p:spPr>
          <a:xfrm>
            <a:off x="3019425" y="2238375"/>
            <a:ext cx="5746886" cy="626901"/>
          </a:xfrm>
          <a:prstGeom prst="rect">
            <a:avLst/>
          </a:prstGeom>
          <a:solidFill>
            <a:srgbClr val="FF4081"/>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399"/>
        <p:cNvGrpSpPr/>
        <p:nvPr/>
      </p:nvGrpSpPr>
      <p:grpSpPr>
        <a:xfrm>
          <a:off x="0" y="0"/>
          <a:ext cx="0" cy="0"/>
          <a:chOff x="0" y="0"/>
          <a:chExt cx="0" cy="0"/>
        </a:xfrm>
      </p:grpSpPr>
      <p:sp>
        <p:nvSpPr>
          <p:cNvPr id="400" name="Shape 400"/>
          <p:cNvSpPr/>
          <p:nvPr/>
        </p:nvSpPr>
        <p:spPr>
          <a:xfrm>
            <a:off x="417564" y="2321718"/>
            <a:ext cx="82403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dirty="0">
                <a:solidFill>
                  <a:srgbClr val="FFFFFF"/>
                </a:solidFill>
                <a:latin typeface="Roboto"/>
                <a:ea typeface="Roboto"/>
                <a:cs typeface="Roboto"/>
                <a:sym typeface="Roboto"/>
              </a:rPr>
              <a:t>Shadow DOM </a:t>
            </a:r>
            <a:r>
              <a:rPr lang="en" sz="3400" b="1" i="0" u="none" strike="noStrike" cap="none" dirty="0">
                <a:solidFill>
                  <a:srgbClr val="FFFFFF"/>
                </a:solidFill>
                <a:latin typeface="Roboto"/>
                <a:ea typeface="Roboto"/>
                <a:cs typeface="Roboto"/>
                <a:sym typeface="Roboto"/>
              </a:rPr>
              <a:t>||</a:t>
            </a:r>
            <a:r>
              <a:rPr lang="en" sz="3400" b="0" i="0" u="none" strike="noStrike" cap="none" dirty="0">
                <a:solidFill>
                  <a:srgbClr val="FFFFFF"/>
                </a:solidFill>
                <a:latin typeface="Roboto"/>
                <a:ea typeface="Roboto"/>
                <a:cs typeface="Roboto"/>
                <a:sym typeface="Roboto"/>
              </a:rPr>
              <a:t> “Shady DOM”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404"/>
        <p:cNvGrpSpPr/>
        <p:nvPr/>
      </p:nvGrpSpPr>
      <p:grpSpPr>
        <a:xfrm>
          <a:off x="0" y="0"/>
          <a:ext cx="0" cy="0"/>
          <a:chOff x="0" y="0"/>
          <a:chExt cx="0" cy="0"/>
        </a:xfrm>
      </p:grpSpPr>
      <p:sp>
        <p:nvSpPr>
          <p:cNvPr id="405" name="Shape 405"/>
          <p:cNvSpPr/>
          <p:nvPr/>
        </p:nvSpPr>
        <p:spPr>
          <a:xfrm>
            <a:off x="417566" y="2321725"/>
            <a:ext cx="8561699" cy="5001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3400" b="0" i="0" u="none" strike="noStrike" cap="none">
                <a:solidFill>
                  <a:srgbClr val="FFFFFF"/>
                </a:solidFill>
                <a:latin typeface="Roboto"/>
                <a:ea typeface="Roboto"/>
                <a:cs typeface="Roboto"/>
                <a:sym typeface="Roboto"/>
              </a:rPr>
              <a:t>Shadow DOM </a:t>
            </a:r>
            <a:r>
              <a:rPr lang="en" sz="3400" b="1" i="0" u="none" strike="noStrike" cap="none">
                <a:solidFill>
                  <a:srgbClr val="FFFFFF"/>
                </a:solidFill>
                <a:latin typeface="Roboto"/>
                <a:ea typeface="Roboto"/>
                <a:cs typeface="Roboto"/>
                <a:sym typeface="Roboto"/>
              </a:rPr>
              <a:t>||</a:t>
            </a:r>
            <a:r>
              <a:rPr lang="en" sz="3400" b="0" i="0" u="none" strike="noStrike" cap="none">
                <a:solidFill>
                  <a:srgbClr val="FFFFFF"/>
                </a:solidFill>
                <a:latin typeface="Roboto"/>
                <a:ea typeface="Roboto"/>
                <a:cs typeface="Roboto"/>
                <a:sym typeface="Roboto"/>
              </a:rPr>
              <a:t> “Shady DOM” == </a:t>
            </a:r>
            <a:r>
              <a:rPr lang="en" sz="3400" b="1" i="0" u="none" strike="noStrike" cap="none">
                <a:solidFill>
                  <a:srgbClr val="FFFFFF"/>
                </a:solidFill>
                <a:latin typeface="Roboto"/>
                <a:ea typeface="Roboto"/>
                <a:cs typeface="Roboto"/>
                <a:sym typeface="Roboto"/>
              </a:rPr>
              <a:t>Local DOM</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386" name="Shape 386"/>
          <p:cNvSpPr/>
          <p:nvPr/>
        </p:nvSpPr>
        <p:spPr>
          <a:xfrm>
            <a:off x="791842" y="1200150"/>
            <a:ext cx="2991802" cy="215455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A7A7A7"/>
                </a:solidFill>
                <a:latin typeface="Inconsolata"/>
                <a:ea typeface="Inconsolata"/>
                <a:cs typeface="Inconsolata"/>
                <a:sym typeface="Inconsolata"/>
              </a:rPr>
              <a:t>&lt;/dom-module&gt;</a:t>
            </a:r>
          </a:p>
        </p:txBody>
      </p:sp>
      <p:pic>
        <p:nvPicPr>
          <p:cNvPr id="387" name="Shape 387"/>
          <p:cNvPicPr preferRelativeResize="0"/>
          <p:nvPr/>
        </p:nvPicPr>
        <p:blipFill rotWithShape="1">
          <a:blip r:embed="rId3">
            <a:alphaModFix/>
          </a:blip>
          <a:srcRect/>
          <a:stretch/>
        </p:blipFill>
        <p:spPr>
          <a:xfrm rot="-10094200">
            <a:off x="2298411" y="1687667"/>
            <a:ext cx="1021979" cy="169161"/>
          </a:xfrm>
          <a:prstGeom prst="rect">
            <a:avLst/>
          </a:prstGeom>
          <a:noFill/>
          <a:ln>
            <a:noFill/>
          </a:ln>
        </p:spPr>
      </p:pic>
      <p:sp>
        <p:nvSpPr>
          <p:cNvPr id="388" name="Shape 388"/>
          <p:cNvSpPr/>
          <p:nvPr/>
        </p:nvSpPr>
        <p:spPr>
          <a:xfrm>
            <a:off x="3593164" y="1694973"/>
            <a:ext cx="4726208" cy="1287780"/>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a:solidFill>
                  <a:srgbClr val="FFFFFF"/>
                </a:solidFill>
                <a:latin typeface="Roboto"/>
                <a:ea typeface="Roboto"/>
                <a:cs typeface="Roboto"/>
                <a:sym typeface="Roboto"/>
              </a:rPr>
              <a:t>Local DOM</a:t>
            </a:r>
            <a:r>
              <a:rPr lang="en" sz="3000" b="0" i="0" u="none" strike="noStrike" cap="none" dirty="0">
                <a:solidFill>
                  <a:srgbClr val="FFFFFF"/>
                </a:solidFill>
                <a:latin typeface="Roboto"/>
                <a:ea typeface="Roboto"/>
                <a:cs typeface="Roboto"/>
                <a:sym typeface="Roboto"/>
              </a:rPr>
              <a:t> </a:t>
            </a:r>
            <a:r>
              <a:rPr lang="en" sz="3000" dirty="0" smtClean="0">
                <a:solidFill>
                  <a:srgbClr val="FFFFFF"/>
                </a:solidFill>
                <a:latin typeface="Roboto"/>
                <a:ea typeface="Roboto"/>
                <a:cs typeface="Roboto"/>
                <a:sym typeface="Roboto"/>
              </a:rPr>
              <a:t>es el</a:t>
            </a:r>
            <a:r>
              <a:rPr lang="en" sz="3000" b="0" i="0" u="none" strike="noStrike" cap="none" dirty="0" smtClean="0">
                <a:solidFill>
                  <a:srgbClr val="FFFFFF"/>
                </a:solidFill>
                <a:latin typeface="Roboto"/>
                <a:ea typeface="Roboto"/>
                <a:cs typeface="Roboto"/>
                <a:sym typeface="Roboto"/>
              </a:rPr>
              <a:t> </a:t>
            </a:r>
            <a:r>
              <a:rPr lang="en" sz="3000" b="0" i="0" u="none" strike="noStrike" cap="none" dirty="0">
                <a:solidFill>
                  <a:srgbClr val="FFFFFF"/>
                </a:solidFill>
                <a:latin typeface="Roboto"/>
                <a:ea typeface="Roboto"/>
                <a:cs typeface="Roboto"/>
                <a:sym typeface="Roboto"/>
              </a:rPr>
              <a:t>DOM</a:t>
            </a:r>
          </a:p>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De u</a:t>
            </a:r>
            <a:r>
              <a:rPr lang="en" sz="3000" b="0" i="0" u="none" strike="noStrike" cap="none" dirty="0" smtClean="0">
                <a:solidFill>
                  <a:srgbClr val="FFFFFF"/>
                </a:solidFill>
                <a:latin typeface="Roboto"/>
                <a:ea typeface="Roboto"/>
                <a:cs typeface="Roboto"/>
                <a:sym typeface="Roboto"/>
              </a:rPr>
              <a:t>n elemento</a:t>
            </a:r>
            <a:endParaRPr lang="en" sz="3000" b="0" i="0" u="none" strike="noStrike" cap="none" dirty="0">
              <a:solidFill>
                <a:srgbClr val="FFFFFF"/>
              </a:solidFill>
              <a:latin typeface="Roboto"/>
              <a:ea typeface="Roboto"/>
              <a:cs typeface="Roboto"/>
              <a:sym typeface="Roboto"/>
            </a:endParaRPr>
          </a:p>
        </p:txBody>
      </p:sp>
      <p:sp>
        <p:nvSpPr>
          <p:cNvPr id="389" name="Shape 389"/>
          <p:cNvSpPr/>
          <p:nvPr/>
        </p:nvSpPr>
        <p:spPr>
          <a:xfrm>
            <a:off x="780573" y="849629"/>
            <a:ext cx="4801552" cy="23431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A7A7A7"/>
                </a:solidFill>
                <a:latin typeface="Inconsolata"/>
                <a:ea typeface="Inconsolata"/>
                <a:cs typeface="Inconsolata"/>
                <a:sym typeface="Inconsolata"/>
              </a:rPr>
              <a:t>&lt;link rel=“import” href=“../polymer/polymer.html”&gt;</a:t>
            </a:r>
          </a:p>
        </p:txBody>
      </p:sp>
      <p:sp>
        <p:nvSpPr>
          <p:cNvPr id="7" name="Shape 388"/>
          <p:cNvSpPr/>
          <p:nvPr/>
        </p:nvSpPr>
        <p:spPr>
          <a:xfrm>
            <a:off x="3593164" y="4627418"/>
            <a:ext cx="5550836" cy="516082"/>
          </a:xfrm>
          <a:prstGeom prst="rect">
            <a:avLst/>
          </a:prstGeom>
          <a:noFill/>
          <a:ln>
            <a:noFill/>
          </a:ln>
        </p:spPr>
        <p:txBody>
          <a:bodyPr lIns="17150" tIns="17150" rIns="17150" bIns="17150" anchor="t" anchorCtr="0">
            <a:noAutofit/>
          </a:bodyPr>
          <a:lstStyle/>
          <a:p>
            <a:pPr marL="0" marR="0" lvl="0" indent="0" algn="l" rtl="0">
              <a:lnSpc>
                <a:spcPct val="90000"/>
              </a:lnSpc>
              <a:spcBef>
                <a:spcPts val="0"/>
              </a:spcBef>
              <a:buSzPct val="25000"/>
              <a:buNone/>
            </a:pPr>
            <a:r>
              <a:rPr lang="en" sz="3000" b="1" i="0" u="none" strike="noStrike" cap="none" dirty="0" smtClean="0">
                <a:solidFill>
                  <a:srgbClr val="FFFFFF"/>
                </a:solidFill>
                <a:latin typeface="Roboto"/>
                <a:ea typeface="Roboto"/>
                <a:cs typeface="Roboto"/>
                <a:sym typeface="Roboto"/>
              </a:rPr>
              <a:t>* DOM: Document object Model</a:t>
            </a:r>
            <a:endParaRPr lang="en" sz="3000" b="0"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185859721"/>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20" name="Shape 420"/>
          <p:cNvSpPr/>
          <p:nvPr/>
        </p:nvSpPr>
        <p:spPr>
          <a:xfrm>
            <a:off x="791842" y="1199673"/>
            <a:ext cx="4515900" cy="3594599"/>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alert </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background</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blue</a:t>
            </a:r>
            <a:r>
              <a:rPr lang="en" b="0" i="0" u="none" strike="noStrike" cap="none">
                <a:solidFill>
                  <a:srgbClr val="A3A3A3"/>
                </a:solidFill>
                <a:latin typeface="Inconsolata"/>
                <a:ea typeface="Inconsolata"/>
                <a:cs typeface="Inconsolata"/>
                <a:sym typeface="Inconsolata"/>
              </a:rPr>
              <a:t>; </a:t>
            </a:r>
            <a:r>
              <a:rPr lang="en" b="0" i="0" u="none" strike="noStrike" cap="none">
                <a:solidFill>
                  <a:srgbClr val="FFFFFF"/>
                </a:solidFill>
                <a:latin typeface="Inconsolata"/>
                <a:ea typeface="Inconsolata"/>
                <a:cs typeface="Inconsolata"/>
                <a:sym typeface="Inconsolata"/>
              </a:rPr>
              <a:t>color</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white</a:t>
            </a:r>
            <a:r>
              <a:rPr lang="en" b="0" i="0" u="none" strike="noStrike" cap="none">
                <a:solidFill>
                  <a:srgbClr val="A3A3A3"/>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21" name="Shape 421"/>
          <p:cNvSpPr/>
          <p:nvPr/>
        </p:nvSpPr>
        <p:spPr>
          <a:xfrm>
            <a:off x="780573" y="849629"/>
            <a:ext cx="4896900" cy="4344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grpSp>
        <p:nvGrpSpPr>
          <p:cNvPr id="422" name="Shape 422"/>
          <p:cNvGrpSpPr/>
          <p:nvPr/>
        </p:nvGrpSpPr>
        <p:grpSpPr>
          <a:xfrm>
            <a:off x="5903958" y="-23868"/>
            <a:ext cx="7756432" cy="12152153"/>
            <a:chOff x="0" y="0"/>
            <a:chExt cx="20683816" cy="32405736"/>
          </a:xfrm>
        </p:grpSpPr>
        <p:pic>
          <p:nvPicPr>
            <p:cNvPr id="423" name="Shape 423"/>
            <p:cNvPicPr preferRelativeResize="0"/>
            <p:nvPr/>
          </p:nvPicPr>
          <p:blipFill rotWithShape="1">
            <a:blip r:embed="rId3">
              <a:alphaModFix/>
            </a:blip>
            <a:srcRect l="30177" t="17134" r="30177"/>
            <a:stretch/>
          </p:blipFill>
          <p:spPr>
            <a:xfrm>
              <a:off x="6290" y="0"/>
              <a:ext cx="20671235" cy="32405736"/>
            </a:xfrm>
            <a:prstGeom prst="rect">
              <a:avLst/>
            </a:prstGeom>
            <a:noFill/>
            <a:ln>
              <a:noFill/>
            </a:ln>
          </p:spPr>
        </p:pic>
        <p:sp>
          <p:nvSpPr>
            <p:cNvPr id="424" name="Shape 424"/>
            <p:cNvSpPr/>
            <p:nvPr/>
          </p:nvSpPr>
          <p:spPr>
            <a:xfrm>
              <a:off x="0" y="1934232"/>
              <a:ext cx="206838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25" name="Shape 425"/>
            <p:cNvSpPr/>
            <p:nvPr/>
          </p:nvSpPr>
          <p:spPr>
            <a:xfrm>
              <a:off x="635379" y="2282426"/>
              <a:ext cx="10555609"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sp>
          <p:nvSpPr>
            <p:cNvPr id="426" name="Shape 426"/>
            <p:cNvSpPr/>
            <p:nvPr/>
          </p:nvSpPr>
          <p:spPr>
            <a:xfrm>
              <a:off x="19583778" y="2282425"/>
              <a:ext cx="363329" cy="130491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grpSp>
      <p:grpSp>
        <p:nvGrpSpPr>
          <p:cNvPr id="427" name="Shape 427"/>
          <p:cNvGrpSpPr/>
          <p:nvPr/>
        </p:nvGrpSpPr>
        <p:grpSpPr>
          <a:xfrm>
            <a:off x="5903958" y="-9525"/>
            <a:ext cx="7756432" cy="5251438"/>
            <a:chOff x="0" y="0"/>
            <a:chExt cx="20683816" cy="14003833"/>
          </a:xfrm>
        </p:grpSpPr>
        <p:sp>
          <p:nvSpPr>
            <p:cNvPr id="428" name="Shape 428"/>
            <p:cNvSpPr/>
            <p:nvPr/>
          </p:nvSpPr>
          <p:spPr>
            <a:xfrm>
              <a:off x="4108" y="0"/>
              <a:ext cx="8858350" cy="14003833"/>
            </a:xfrm>
            <a:prstGeom prst="rect">
              <a:avLst/>
            </a:prstGeom>
            <a:solidFill>
              <a:srgbClr val="3F3F3F">
                <a:alpha val="80000"/>
              </a:srgbClr>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grpSp>
          <p:nvGrpSpPr>
            <p:cNvPr id="429" name="Shape 429"/>
            <p:cNvGrpSpPr/>
            <p:nvPr/>
          </p:nvGrpSpPr>
          <p:grpSpPr>
            <a:xfrm>
              <a:off x="0" y="1894950"/>
              <a:ext cx="20683816" cy="2001300"/>
              <a:chOff x="0" y="0"/>
              <a:chExt cx="20683816" cy="2001300"/>
            </a:xfrm>
          </p:grpSpPr>
          <p:sp>
            <p:nvSpPr>
              <p:cNvPr id="430" name="Shape 430"/>
              <p:cNvSpPr/>
              <p:nvPr/>
            </p:nvSpPr>
            <p:spPr>
              <a:xfrm>
                <a:off x="0" y="0"/>
                <a:ext cx="206838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31" name="Shape 431"/>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grpSp>
      <p:pic>
        <p:nvPicPr>
          <p:cNvPr id="432" name="Shape 432"/>
          <p:cNvPicPr preferRelativeResize="0"/>
          <p:nvPr/>
        </p:nvPicPr>
        <p:blipFill rotWithShape="1">
          <a:blip r:embed="rId4">
            <a:alphaModFix/>
          </a:blip>
          <a:srcRect/>
          <a:stretch/>
        </p:blipFill>
        <p:spPr>
          <a:xfrm flipH="1">
            <a:off x="5006672" y="1680461"/>
            <a:ext cx="1662612" cy="101850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7"/>
                                        </p:tgtEl>
                                        <p:attrNameLst>
                                          <p:attrName>style.visibility</p:attrName>
                                        </p:attrNameLst>
                                      </p:cBhvr>
                                      <p:to>
                                        <p:strVal val="visible"/>
                                      </p:to>
                                    </p:set>
                                    <p:animEffect transition="in" filter="fade">
                                      <p:cBhvr>
                                        <p:cTn id="11" dur="500"/>
                                        <p:tgtEl>
                                          <p:spTgt spid="42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38" name="Shape 438"/>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&lt;div class=“alert”&gt;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&lt;/div&gt;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F8A65"/>
                </a:solidFill>
                <a:latin typeface="Inconsolata"/>
                <a:ea typeface="Inconsolata"/>
                <a:cs typeface="Inconsolata"/>
                <a:sym typeface="Inconsolata"/>
              </a:rPr>
              <a:t>Polymer</a:t>
            </a:r>
            <a:r>
              <a:rPr lang="en"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is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81C784"/>
                </a:solidFill>
                <a:latin typeface="Inconsolata"/>
                <a:ea typeface="Inconsolata"/>
                <a:cs typeface="Inconsolata"/>
                <a:sym typeface="Inconsolata"/>
              </a:rPr>
              <a:t>‘alert-banner'</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39" name="Shape 439"/>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pic>
        <p:nvPicPr>
          <p:cNvPr id="440" name="Shape 440"/>
          <p:cNvPicPr preferRelativeResize="0"/>
          <p:nvPr/>
        </p:nvPicPr>
        <p:blipFill rotWithShape="1">
          <a:blip r:embed="rId3">
            <a:alphaModFix/>
          </a:blip>
          <a:srcRect/>
          <a:stretch/>
        </p:blipFill>
        <p:spPr>
          <a:xfrm rot="10341691">
            <a:off x="2349071" y="3449353"/>
            <a:ext cx="1961394" cy="169161"/>
          </a:xfrm>
          <a:prstGeom prst="rect">
            <a:avLst/>
          </a:prstGeom>
          <a:noFill/>
          <a:ln>
            <a:noFill/>
          </a:ln>
        </p:spPr>
      </p:pic>
      <p:sp>
        <p:nvSpPr>
          <p:cNvPr id="441" name="Shape 441"/>
          <p:cNvSpPr/>
          <p:nvPr/>
        </p:nvSpPr>
        <p:spPr>
          <a:xfrm>
            <a:off x="4412314" y="3145094"/>
            <a:ext cx="2019600" cy="965700"/>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Define tu</a:t>
            </a:r>
            <a:endParaRPr lang="en" sz="30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3600" b="1" i="1" u="none" strike="noStrike" cap="none" dirty="0" smtClean="0">
                <a:solidFill>
                  <a:srgbClr val="FFFFFF"/>
                </a:solidFill>
                <a:latin typeface="Roboto"/>
                <a:ea typeface="Roboto"/>
                <a:cs typeface="Roboto"/>
                <a:sym typeface="Roboto"/>
              </a:rPr>
              <a:t>prototipo</a:t>
            </a:r>
            <a:endParaRPr lang="en" sz="36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p:nvPr/>
        </p:nvSpPr>
        <p:spPr>
          <a:xfrm>
            <a:off x="6874" y="-4522470"/>
            <a:ext cx="13655858" cy="13764578"/>
          </a:xfrm>
          <a:prstGeom prst="rect">
            <a:avLst/>
          </a:prstGeom>
          <a:noFill/>
          <a:ln>
            <a:noFill/>
          </a:ln>
        </p:spPr>
        <p:txBody>
          <a:bodyPr lIns="17150" tIns="17150" rIns="17150" bIns="17150" anchor="t" anchorCtr="0">
            <a:noAutofit/>
          </a:bodyPr>
          <a:lstStyle/>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300" b="0" i="0" u="none" strike="noStrike" cap="none">
                <a:latin typeface="Inconsolata"/>
                <a:ea typeface="Inconsolata"/>
                <a:cs typeface="Inconsolata"/>
                <a:sym typeface="Inconsolata"/>
              </a:rPr>
              <a:t>    </a:t>
            </a:r>
            <a:r>
              <a:rPr lang="en" sz="3300" b="0" i="0" u="none" strike="noStrike" cap="none">
                <a:solidFill>
                  <a:srgbClr val="4285F4"/>
                </a:solidFill>
                <a:latin typeface="Inconsolata"/>
                <a:ea typeface="Inconsolata"/>
                <a:cs typeface="Inconsolata"/>
                <a:sym typeface="Inconsolata"/>
              </a:rPr>
              <a:t>&lt;alert-banner&gt;&lt;/alert-banner&gt;</a:t>
            </a:r>
          </a:p>
          <a:p>
            <a:pPr marL="0" marR="0" lvl="0" indent="0" algn="l" rtl="0">
              <a:lnSpc>
                <a:spcPct val="120000"/>
              </a:lnSpc>
              <a:spcBef>
                <a:spcPts val="0"/>
              </a:spcBef>
              <a:buSzPct val="25000"/>
              <a:buNone/>
            </a:pPr>
            <a:r>
              <a:rPr lang="en" sz="3300" b="0" i="0" u="none" strike="noStrike" cap="none">
                <a:latin typeface="Inconsolata"/>
                <a:ea typeface="Inconsolata"/>
                <a:cs typeface="Inconsolata"/>
                <a:sym typeface="Inconsolata"/>
              </a:rPr>
              <a:t>    </a:t>
            </a:r>
            <a:r>
              <a:rPr lang="en" sz="33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3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452" name="Shape 452"/>
          <p:cNvGrpSpPr/>
          <p:nvPr/>
        </p:nvGrpSpPr>
        <p:grpSpPr>
          <a:xfrm>
            <a:off x="655684" y="1090612"/>
            <a:ext cx="7832632" cy="750487"/>
            <a:chOff x="0" y="0"/>
            <a:chExt cx="20887016" cy="2001300"/>
          </a:xfrm>
        </p:grpSpPr>
        <p:sp>
          <p:nvSpPr>
            <p:cNvPr id="453" name="Shape 453"/>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454" name="Shape 454"/>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Hey user! Something </a:t>
              </a:r>
              <a:r>
                <a:rPr lang="en" sz="1500" b="1" i="0" u="none" strike="noStrike" cap="none">
                  <a:solidFill>
                    <a:srgbClr val="FFFFFF"/>
                  </a:solidFill>
                  <a:latin typeface="Roboto"/>
                  <a:ea typeface="Roboto"/>
                  <a:cs typeface="Roboto"/>
                  <a:sym typeface="Roboto"/>
                </a:rPr>
                <a:t>awesome</a:t>
              </a:r>
              <a:r>
                <a:rPr lang="en" sz="1500" b="0" i="0" u="none" strike="noStrike" cap="none">
                  <a:solidFill>
                    <a:srgbClr val="FFFFFF"/>
                  </a:solidFill>
                  <a:latin typeface="Roboto"/>
                  <a:ea typeface="Roboto"/>
                  <a:cs typeface="Roboto"/>
                  <a:sym typeface="Roboto"/>
                </a:rPr>
                <a:t> happened!</a:t>
              </a:r>
            </a:p>
          </p:txBody>
        </p:sp>
      </p:gr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60" name="Shape 460"/>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Hey user! Something awesome happened!</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61" name="Shape 461"/>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sp>
        <p:nvSpPr>
          <p:cNvPr id="462" name="Shape 462"/>
          <p:cNvSpPr/>
          <p:nvPr/>
        </p:nvSpPr>
        <p:spPr>
          <a:xfrm>
            <a:off x="3801034" y="3409475"/>
            <a:ext cx="5213668" cy="48209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800" b="1" i="0" u="none" strike="noStrike" cap="none" dirty="0" smtClean="0">
                <a:solidFill>
                  <a:srgbClr val="FFFFFF"/>
                </a:solidFill>
                <a:latin typeface="Roboto"/>
                <a:ea typeface="Roboto"/>
                <a:cs typeface="Roboto"/>
                <a:sym typeface="Roboto"/>
              </a:rPr>
              <a:t>Remplazar </a:t>
            </a:r>
            <a:r>
              <a:rPr lang="en" sz="2800" dirty="0" smtClean="0">
                <a:solidFill>
                  <a:srgbClr val="FFFFFF"/>
                </a:solidFill>
                <a:latin typeface="Roboto"/>
                <a:ea typeface="Roboto"/>
                <a:cs typeface="Roboto"/>
                <a:sym typeface="Roboto"/>
              </a:rPr>
              <a:t>datos hardcodeados</a:t>
            </a:r>
            <a:endParaRPr lang="en" sz="2800" b="0" i="0" u="none" strike="noStrike" cap="none" dirty="0">
              <a:solidFill>
                <a:srgbClr val="FFFFFF"/>
              </a:solidFill>
              <a:latin typeface="Roboto"/>
              <a:ea typeface="Roboto"/>
              <a:cs typeface="Roboto"/>
              <a:sym typeface="Roboto"/>
            </a:endParaRPr>
          </a:p>
        </p:txBody>
      </p:sp>
      <p:pic>
        <p:nvPicPr>
          <p:cNvPr id="463" name="Shape 463"/>
          <p:cNvPicPr preferRelativeResize="0"/>
          <p:nvPr/>
        </p:nvPicPr>
        <p:blipFill rotWithShape="1">
          <a:blip r:embed="rId3">
            <a:alphaModFix/>
          </a:blip>
          <a:srcRect/>
          <a:stretch/>
        </p:blipFill>
        <p:spPr>
          <a:xfrm>
            <a:off x="2838720" y="3070402"/>
            <a:ext cx="962313" cy="58862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39"/>
        <p:cNvGrpSpPr/>
        <p:nvPr/>
      </p:nvGrpSpPr>
      <p:grpSpPr>
        <a:xfrm>
          <a:off x="0" y="0"/>
          <a:ext cx="0" cy="0"/>
          <a:chOff x="0" y="0"/>
          <a:chExt cx="0" cy="0"/>
        </a:xfrm>
      </p:grpSpPr>
      <p:sp>
        <p:nvSpPr>
          <p:cNvPr id="140" name="Shape 140"/>
          <p:cNvSpPr/>
          <p:nvPr/>
        </p:nvSpPr>
        <p:spPr>
          <a:xfrm>
            <a:off x="933340" y="1043579"/>
            <a:ext cx="7277318" cy="132686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dirty="0" smtClean="0">
                <a:solidFill>
                  <a:srgbClr val="FFFFFF"/>
                </a:solidFill>
                <a:latin typeface="Helvetica Neue"/>
                <a:ea typeface="Helvetica Neue"/>
                <a:cs typeface="Helvetica Neue"/>
                <a:sym typeface="Helvetica Neue"/>
              </a:rPr>
              <a:t>De</a:t>
            </a:r>
            <a:r>
              <a:rPr lang="en" sz="4400" b="0" i="0" u="none" strike="noStrike" cap="none" dirty="0" smtClean="0">
                <a:solidFill>
                  <a:srgbClr val="FFFFFF"/>
                </a:solidFill>
                <a:latin typeface="Helvetica Neue"/>
                <a:ea typeface="Helvetica Neue"/>
                <a:cs typeface="Helvetica Neue"/>
                <a:sym typeface="Helvetica Neue"/>
              </a:rPr>
              <a:t>l grupo de los 6 tarros de mermelada… </a:t>
            </a:r>
            <a:endParaRPr lang="en" sz="44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69" name="Shape 469"/>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class</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“alert”</a:t>
            </a:r>
            <a:r>
              <a:rPr lang="en"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&lt;content</a:t>
            </a: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F06292"/>
                </a:solidFill>
                <a:latin typeface="Inconsolata"/>
                <a:ea typeface="Inconsolata"/>
                <a:cs typeface="Inconsolata"/>
                <a:sym typeface="Inconsolata"/>
              </a:rPr>
              <a:t>select</a:t>
            </a:r>
            <a:r>
              <a:rPr lang="en" b="0" i="0" u="none" strike="noStrike" cap="none">
                <a:solidFill>
                  <a:srgbClr val="A3A3A3"/>
                </a:solidFill>
                <a:latin typeface="Inconsolata"/>
                <a:ea typeface="Inconsolata"/>
                <a:cs typeface="Inconsolata"/>
                <a:sym typeface="Inconsolata"/>
              </a:rPr>
              <a:t>=</a:t>
            </a:r>
            <a:r>
              <a:rPr lang="en" b="0" i="0" u="none" strike="noStrike" cap="none">
                <a:solidFill>
                  <a:srgbClr val="57BB8A"/>
                </a:solidFill>
                <a:latin typeface="Inconsolata"/>
                <a:ea typeface="Inconsolata"/>
                <a:cs typeface="Inconsolata"/>
                <a:sym typeface="Inconsolata"/>
              </a:rPr>
              <a:t>“.message”</a:t>
            </a:r>
            <a:r>
              <a:rPr lang="en"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None/>
            </a:pPr>
            <a:r>
              <a:rPr lang="en" b="0" i="0" u="none" strike="noStrike" cap="none">
                <a:solidFill>
                  <a:srgbClr val="FFFFFF"/>
                </a:solidFill>
                <a:latin typeface="Inconsolata"/>
                <a:ea typeface="Inconsolata"/>
                <a:cs typeface="Inconsolata"/>
                <a:sym typeface="Inconsolata"/>
              </a:rPr>
              <a:t>  </a:t>
            </a:r>
            <a:r>
              <a:rPr lang="en"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None/>
            </a:pPr>
            <a:r>
              <a:rPr lang="en" b="0" i="0" u="none" strike="noStrike" cap="none">
                <a:solidFill>
                  <a:srgbClr val="9E9E9E"/>
                </a:solidFill>
                <a:latin typeface="Inconsolata"/>
                <a:ea typeface="Inconsolata"/>
                <a:cs typeface="Inconsolata"/>
                <a:sym typeface="Inconsolata"/>
              </a:rPr>
              <a:t>&lt;/dom-module&gt;</a:t>
            </a:r>
          </a:p>
        </p:txBody>
      </p:sp>
      <p:sp>
        <p:nvSpPr>
          <p:cNvPr id="470" name="Shape 470"/>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300" b="0" i="0" u="none" strike="noStrike" cap="none">
                <a:solidFill>
                  <a:srgbClr val="9E9E9E"/>
                </a:solidFill>
                <a:latin typeface="Inconsolata"/>
                <a:ea typeface="Inconsolata"/>
                <a:cs typeface="Inconsolata"/>
                <a:sym typeface="Inconsolata"/>
              </a:rPr>
              <a:t>&lt;link rel=“import” href=“../polymer/polymer.html”&gt;</a:t>
            </a:r>
          </a:p>
        </p:txBody>
      </p:sp>
      <p:sp>
        <p:nvSpPr>
          <p:cNvPr id="471" name="Shape 471"/>
          <p:cNvSpPr/>
          <p:nvPr/>
        </p:nvSpPr>
        <p:spPr>
          <a:xfrm>
            <a:off x="3907502" y="3409475"/>
            <a:ext cx="4896900" cy="48209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s-ES" sz="3000" b="0" i="0" u="none" strike="noStrike" cap="none" dirty="0" smtClean="0">
                <a:solidFill>
                  <a:srgbClr val="FFFFFF"/>
                </a:solidFill>
                <a:latin typeface="Roboto"/>
                <a:ea typeface="Roboto"/>
                <a:cs typeface="Roboto"/>
                <a:sym typeface="Roboto"/>
              </a:rPr>
              <a:t>C</a:t>
            </a:r>
            <a:r>
              <a:rPr lang="en" sz="3000" b="0" i="0" u="none" strike="noStrike" cap="none" dirty="0" smtClean="0">
                <a:solidFill>
                  <a:srgbClr val="FFFFFF"/>
                </a:solidFill>
                <a:latin typeface="Roboto"/>
                <a:ea typeface="Roboto"/>
                <a:cs typeface="Roboto"/>
                <a:sym typeface="Roboto"/>
              </a:rPr>
              <a:t>on elementos del </a:t>
            </a:r>
            <a:r>
              <a:rPr lang="en" sz="3000" b="1" i="0" u="none" strike="noStrike" cap="none" dirty="0" smtClean="0">
                <a:solidFill>
                  <a:srgbClr val="FFFFFF"/>
                </a:solidFill>
                <a:latin typeface="Roboto"/>
                <a:ea typeface="Roboto"/>
                <a:cs typeface="Roboto"/>
                <a:sym typeface="Roboto"/>
              </a:rPr>
              <a:t>content</a:t>
            </a:r>
            <a:r>
              <a:rPr lang="en" sz="3000" b="0" i="0" u="none" strike="noStrike" cap="none" dirty="0" smtClean="0">
                <a:solidFill>
                  <a:srgbClr val="FFFFFF"/>
                </a:solidFill>
                <a:latin typeface="Roboto"/>
                <a:ea typeface="Roboto"/>
                <a:cs typeface="Roboto"/>
                <a:sym typeface="Roboto"/>
              </a:rPr>
              <a:t>!</a:t>
            </a:r>
            <a:endParaRPr lang="en" sz="3000" b="0" i="0" u="none" strike="noStrike" cap="none" dirty="0">
              <a:solidFill>
                <a:srgbClr val="FFFFFF"/>
              </a:solidFill>
              <a:latin typeface="Roboto"/>
              <a:ea typeface="Roboto"/>
              <a:cs typeface="Roboto"/>
              <a:sym typeface="Roboto"/>
            </a:endParaRPr>
          </a:p>
        </p:txBody>
      </p:sp>
      <p:pic>
        <p:nvPicPr>
          <p:cNvPr id="472" name="Shape 472"/>
          <p:cNvPicPr preferRelativeResize="0"/>
          <p:nvPr/>
        </p:nvPicPr>
        <p:blipFill rotWithShape="1">
          <a:blip r:embed="rId3">
            <a:alphaModFix/>
          </a:blip>
          <a:srcRect/>
          <a:stretch/>
        </p:blipFill>
        <p:spPr>
          <a:xfrm>
            <a:off x="2838720" y="3070402"/>
            <a:ext cx="962313" cy="588624"/>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4081"/>
        </a:solidFill>
        <a:effectLst/>
      </p:bgPr>
    </p:bg>
    <p:spTree>
      <p:nvGrpSpPr>
        <p:cNvPr id="1" name="Shape 476"/>
        <p:cNvGrpSpPr/>
        <p:nvPr/>
      </p:nvGrpSpPr>
      <p:grpSpPr>
        <a:xfrm>
          <a:off x="0" y="0"/>
          <a:ext cx="0" cy="0"/>
          <a:chOff x="0" y="0"/>
          <a:chExt cx="0" cy="0"/>
        </a:xfrm>
      </p:grpSpPr>
      <p:sp>
        <p:nvSpPr>
          <p:cNvPr id="477" name="Shape 477"/>
          <p:cNvSpPr/>
          <p:nvPr/>
        </p:nvSpPr>
        <p:spPr>
          <a:xfrm>
            <a:off x="730541" y="1905000"/>
            <a:ext cx="7848377" cy="1333500"/>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4500" b="1" i="0" u="none" strike="noStrike" cap="none" dirty="0">
                <a:solidFill>
                  <a:srgbClr val="FFFFFF"/>
                </a:solidFill>
                <a:latin typeface="Roboto"/>
                <a:ea typeface="Roboto"/>
                <a:cs typeface="Roboto"/>
                <a:sym typeface="Roboto"/>
              </a:rPr>
              <a:t>Light DOM</a:t>
            </a:r>
            <a:r>
              <a:rPr lang="en" sz="4500" b="0" i="0" u="none" strike="noStrike" cap="none" dirty="0">
                <a:solidFill>
                  <a:srgbClr val="FFFFFF"/>
                </a:solidFill>
                <a:latin typeface="Roboto"/>
                <a:ea typeface="Roboto"/>
                <a:cs typeface="Roboto"/>
                <a:sym typeface="Roboto"/>
              </a:rPr>
              <a:t> </a:t>
            </a:r>
            <a:r>
              <a:rPr lang="en" sz="4500" b="0" i="0" u="none" strike="noStrike" cap="none" dirty="0" smtClean="0">
                <a:solidFill>
                  <a:srgbClr val="FFFFFF"/>
                </a:solidFill>
                <a:latin typeface="Roboto"/>
                <a:ea typeface="Roboto"/>
                <a:cs typeface="Roboto"/>
                <a:sym typeface="Roboto"/>
              </a:rPr>
              <a:t>– El mundo exterior de </a:t>
            </a:r>
            <a:r>
              <a:rPr lang="en" sz="4500" b="1" i="0" u="none" strike="noStrike" cap="none" dirty="0" smtClean="0">
                <a:solidFill>
                  <a:srgbClr val="FFFFFF"/>
                </a:solidFill>
                <a:latin typeface="Roboto"/>
                <a:ea typeface="Roboto"/>
                <a:cs typeface="Roboto"/>
                <a:sym typeface="Roboto"/>
              </a:rPr>
              <a:t>Local </a:t>
            </a:r>
            <a:r>
              <a:rPr lang="en" sz="4500" b="1" i="0" u="none" strike="noStrike" cap="none" dirty="0">
                <a:solidFill>
                  <a:srgbClr val="FFFFFF"/>
                </a:solidFill>
                <a:latin typeface="Roboto"/>
                <a:ea typeface="Roboto"/>
                <a:cs typeface="Roboto"/>
                <a:sym typeface="Roboto"/>
              </a:rPr>
              <a:t>DOM</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p:nvPr/>
        </p:nvSpPr>
        <p:spPr>
          <a:xfrm>
            <a:off x="766610" y="381018"/>
            <a:ext cx="2293583" cy="276225"/>
          </a:xfrm>
          <a:prstGeom prst="rect">
            <a:avLst/>
          </a:prstGeom>
          <a:noFill/>
          <a:ln>
            <a:noFill/>
          </a:ln>
        </p:spPr>
        <p:txBody>
          <a:bodyPr lIns="0" tIns="0" rIns="0" bIns="0" anchor="t" anchorCtr="0">
            <a:noAutofit/>
          </a:bodyPr>
          <a:lstStyle/>
          <a:p>
            <a:pPr marL="0" marR="0" lvl="2" indent="0" algn="l"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alert-banner.html</a:t>
            </a:r>
          </a:p>
        </p:txBody>
      </p:sp>
      <p:sp>
        <p:nvSpPr>
          <p:cNvPr id="483" name="Shape 483"/>
          <p:cNvSpPr/>
          <p:nvPr/>
        </p:nvSpPr>
        <p:spPr>
          <a:xfrm>
            <a:off x="791842" y="1199673"/>
            <a:ext cx="4515802" cy="3594735"/>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.alert { background: blue; color: white;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&lt;/style&gt;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sp>
        <p:nvSpPr>
          <p:cNvPr id="484" name="Shape 484"/>
          <p:cNvSpPr/>
          <p:nvPr/>
        </p:nvSpPr>
        <p:spPr>
          <a:xfrm>
            <a:off x="780573" y="849629"/>
            <a:ext cx="4896802"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9E9E9E"/>
                </a:solidFill>
                <a:latin typeface="Inconsolata"/>
                <a:ea typeface="Inconsolata"/>
                <a:cs typeface="Inconsolata"/>
                <a:sym typeface="Inconsolata"/>
              </a:rPr>
              <a:t>&lt;link rel=“import” href=“../polymer/polymer.html”&gt;</a:t>
            </a:r>
          </a:p>
        </p:txBody>
      </p:sp>
      <p:pic>
        <p:nvPicPr>
          <p:cNvPr id="485" name="Shape 485"/>
          <p:cNvPicPr preferRelativeResize="0"/>
          <p:nvPr/>
        </p:nvPicPr>
        <p:blipFill rotWithShape="1">
          <a:blip r:embed="rId3">
            <a:alphaModFix/>
          </a:blip>
          <a:srcRect/>
          <a:stretch/>
        </p:blipFill>
        <p:spPr>
          <a:xfrm>
            <a:off x="2245518" y="3145631"/>
            <a:ext cx="1598999" cy="14400"/>
          </a:xfrm>
          <a:prstGeom prst="rect">
            <a:avLst/>
          </a:prstGeom>
          <a:noFill/>
          <a:ln>
            <a:noFill/>
          </a:ln>
        </p:spPr>
      </p:pic>
      <p:sp>
        <p:nvSpPr>
          <p:cNvPr id="486" name="Shape 486"/>
          <p:cNvSpPr/>
          <p:nvPr/>
        </p:nvSpPr>
        <p:spPr>
          <a:xfrm>
            <a:off x="3907489" y="3299002"/>
            <a:ext cx="3314399" cy="1376471"/>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Seleccionamos el contenido con </a:t>
            </a:r>
            <a:endParaRPr lang="en" sz="3000" b="0" i="0" u="none" strike="noStrike" cap="none" dirty="0">
              <a:solidFill>
                <a:srgbClr val="FFFFFF"/>
              </a:solidFill>
              <a:latin typeface="Roboto"/>
              <a:ea typeface="Roboto"/>
              <a:cs typeface="Roboto"/>
              <a:sym typeface="Roboto"/>
            </a:endParaRPr>
          </a:p>
          <a:p>
            <a:pPr marL="0" marR="0" lvl="0" indent="0" algn="l" rtl="0">
              <a:lnSpc>
                <a:spcPct val="90000"/>
              </a:lnSpc>
              <a:spcBef>
                <a:spcPts val="0"/>
              </a:spcBef>
              <a:buSzPct val="25000"/>
              <a:buNone/>
            </a:pPr>
            <a:r>
              <a:rPr lang="en" sz="4100" b="1" i="1" u="none" strike="noStrike" cap="none" dirty="0">
                <a:solidFill>
                  <a:srgbClr val="FFFFFF"/>
                </a:solidFill>
                <a:latin typeface="Roboto"/>
                <a:ea typeface="Roboto"/>
                <a:cs typeface="Roboto"/>
                <a:sym typeface="Roboto"/>
              </a:rPr>
              <a:t>CSS selectors</a:t>
            </a:r>
          </a:p>
        </p:txBody>
      </p:sp>
      <p:pic>
        <p:nvPicPr>
          <p:cNvPr id="487" name="Shape 487"/>
          <p:cNvPicPr preferRelativeResize="0"/>
          <p:nvPr/>
        </p:nvPicPr>
        <p:blipFill rotWithShape="1">
          <a:blip r:embed="rId4">
            <a:alphaModFix/>
          </a:blip>
          <a:srcRect/>
          <a:stretch/>
        </p:blipFill>
        <p:spPr>
          <a:xfrm>
            <a:off x="2838720" y="3299002"/>
            <a:ext cx="962400" cy="588599"/>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p:nvPr/>
        </p:nvSpPr>
        <p:spPr>
          <a:xfrm>
            <a:off x="6874" y="-4522470"/>
            <a:ext cx="13655858" cy="13764578"/>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BDBDBD"/>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BDBDBD"/>
                </a:solidFill>
                <a:latin typeface="Inconsolata"/>
                <a:ea typeface="Inconsolata"/>
                <a:cs typeface="Inconsolata"/>
                <a:sym typeface="Inconsolata"/>
              </a:rPr>
              <a:t>&lt;/body&gt;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&lt;alert-banner&gt;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EEEEE"/>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&lt;/alert-banner&gt;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EEEEE"/>
                </a:solidFill>
                <a:latin typeface="Inconsolata"/>
                <a:ea typeface="Inconsolata"/>
                <a:cs typeface="Inconsolata"/>
                <a:sym typeface="Inconsolata"/>
              </a:rPr>
              <a:t>&lt;/body&gt;</a:t>
            </a:r>
          </a:p>
        </p:txBody>
      </p:sp>
      <p:pic>
        <p:nvPicPr>
          <p:cNvPr id="503" name="Shape 503"/>
          <p:cNvPicPr preferRelativeResize="0"/>
          <p:nvPr/>
        </p:nvPicPr>
        <p:blipFill rotWithShape="1">
          <a:blip r:embed="rId3">
            <a:alphaModFix/>
          </a:blip>
          <a:srcRect/>
          <a:stretch/>
        </p:blipFill>
        <p:spPr>
          <a:xfrm>
            <a:off x="2245203" y="3142499"/>
            <a:ext cx="3212999" cy="14400"/>
          </a:xfrm>
          <a:prstGeom prst="rect">
            <a:avLst/>
          </a:prstGeom>
          <a:noFill/>
          <a:ln>
            <a:noFill/>
          </a:ln>
        </p:spPr>
      </p:pic>
      <p:sp>
        <p:nvSpPr>
          <p:cNvPr id="504" name="Shape 504"/>
          <p:cNvSpPr/>
          <p:nvPr/>
        </p:nvSpPr>
        <p:spPr>
          <a:xfrm>
            <a:off x="3174076" y="792946"/>
            <a:ext cx="3548100" cy="591600"/>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800" b="1" i="1" u="none" strike="noStrike" cap="none">
                <a:solidFill>
                  <a:srgbClr val="E92663"/>
                </a:solidFill>
                <a:latin typeface="Roboto"/>
                <a:ea typeface="Roboto"/>
                <a:cs typeface="Roboto"/>
                <a:sym typeface="Roboto"/>
              </a:rPr>
              <a:t>Matching</a:t>
            </a:r>
            <a:r>
              <a:rPr lang="en" sz="3800" b="0" i="0" u="none" strike="noStrike" cap="none">
                <a:solidFill>
                  <a:srgbClr val="E92663"/>
                </a:solidFill>
                <a:latin typeface="Roboto"/>
                <a:ea typeface="Roboto"/>
                <a:cs typeface="Roboto"/>
                <a:sym typeface="Roboto"/>
              </a:rPr>
              <a:t> class</a:t>
            </a:r>
          </a:p>
        </p:txBody>
      </p:sp>
      <p:pic>
        <p:nvPicPr>
          <p:cNvPr id="505" name="Shape 505"/>
          <p:cNvPicPr preferRelativeResize="0"/>
          <p:nvPr/>
        </p:nvPicPr>
        <p:blipFill rotWithShape="1">
          <a:blip r:embed="rId4">
            <a:alphaModFix/>
          </a:blip>
          <a:srcRect/>
          <a:stretch/>
        </p:blipFill>
        <p:spPr>
          <a:xfrm rot="6032966">
            <a:off x="3922259" y="1976937"/>
            <a:ext cx="1112606" cy="169048"/>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Shape 510"/>
          <p:cNvPicPr preferRelativeResize="0"/>
          <p:nvPr/>
        </p:nvPicPr>
        <p:blipFill rotWithShape="1">
          <a:blip r:embed="rId3">
            <a:alphaModFix/>
          </a:blip>
          <a:srcRect/>
          <a:stretch/>
        </p:blipFill>
        <p:spPr>
          <a:xfrm>
            <a:off x="-5204594" y="-2146083"/>
            <a:ext cx="19553187" cy="14664891"/>
          </a:xfrm>
          <a:prstGeom prst="rect">
            <a:avLst/>
          </a:prstGeom>
          <a:noFill/>
          <a:ln>
            <a:noFill/>
          </a:ln>
        </p:spPr>
      </p:pic>
      <p:grpSp>
        <p:nvGrpSpPr>
          <p:cNvPr id="511" name="Shape 511"/>
          <p:cNvGrpSpPr/>
          <p:nvPr/>
        </p:nvGrpSpPr>
        <p:grpSpPr>
          <a:xfrm>
            <a:off x="655684" y="1090612"/>
            <a:ext cx="7832632" cy="750487"/>
            <a:chOff x="0" y="0"/>
            <a:chExt cx="20887016" cy="2001300"/>
          </a:xfrm>
        </p:grpSpPr>
        <p:sp>
          <p:nvSpPr>
            <p:cNvPr id="512" name="Shape 512"/>
            <p:cNvSpPr/>
            <p:nvPr/>
          </p:nvSpPr>
          <p:spPr>
            <a:xfrm>
              <a:off x="0" y="0"/>
              <a:ext cx="20887016" cy="2001300"/>
            </a:xfrm>
            <a:prstGeom prst="rect">
              <a:avLst/>
            </a:prstGeom>
            <a:solidFill>
              <a:srgbClr val="03A9F4"/>
            </a:solidFill>
            <a:ln>
              <a:noFill/>
            </a:ln>
          </p:spPr>
          <p:txBody>
            <a:bodyPr lIns="25725" tIns="25725" rIns="25725" bIns="25725" anchor="t" anchorCtr="0">
              <a:noAutofit/>
            </a:bodyPr>
            <a:lstStyle/>
            <a:p>
              <a:pPr marL="0" marR="0" lvl="0" indent="0" algn="l" rtl="0">
                <a:lnSpc>
                  <a:spcPct val="90000"/>
                </a:lnSpc>
                <a:spcBef>
                  <a:spcPts val="0"/>
                </a:spcBef>
                <a:buNone/>
              </a:pPr>
              <a:endParaRPr sz="1900" b="0" i="0" u="none" strike="noStrike" cap="none">
                <a:solidFill>
                  <a:srgbClr val="404040"/>
                </a:solidFill>
                <a:latin typeface="Roboto"/>
                <a:ea typeface="Roboto"/>
                <a:cs typeface="Roboto"/>
                <a:sym typeface="Roboto"/>
              </a:endParaRPr>
            </a:p>
          </p:txBody>
        </p:sp>
        <p:sp>
          <p:nvSpPr>
            <p:cNvPr id="513" name="Shape 513"/>
            <p:cNvSpPr/>
            <p:nvPr/>
          </p:nvSpPr>
          <p:spPr>
            <a:xfrm>
              <a:off x="635379" y="348194"/>
              <a:ext cx="10555609" cy="130491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Success! Your first component!</a:t>
              </a:r>
            </a:p>
          </p:txBody>
        </p:sp>
      </p:gr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p:nvPr/>
        </p:nvSpPr>
        <p:spPr>
          <a:xfrm>
            <a:off x="823436" y="2354579"/>
            <a:ext cx="4420552" cy="434340"/>
          </a:xfrm>
          <a:prstGeom prst="rect">
            <a:avLst/>
          </a:prstGeom>
          <a:noFill/>
          <a:ln>
            <a:noFill/>
          </a:ln>
        </p:spPr>
        <p:txBody>
          <a:bodyPr lIns="17150" tIns="17150" rIns="17150" bIns="1715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a:t>
            </a:r>
            <a:r>
              <a:rPr lang="en" sz="3000" b="0" i="0" u="none" strike="noStrike" cap="none">
                <a:solidFill>
                  <a:srgbClr val="4285F4"/>
                </a:solidFill>
                <a:latin typeface="Inconsolata"/>
                <a:ea typeface="Inconsolata"/>
                <a:cs typeface="Inconsolata"/>
                <a:sym typeface="Inconsolata"/>
              </a:rPr>
              <a:t>&gt;</a:t>
            </a:r>
          </a:p>
        </p:txBody>
      </p:sp>
      <p:pic>
        <p:nvPicPr>
          <p:cNvPr id="519" name="Shape 519"/>
          <p:cNvPicPr preferRelativeResize="0"/>
          <p:nvPr/>
        </p:nvPicPr>
        <p:blipFill rotWithShape="1">
          <a:blip r:embed="rId3">
            <a:alphaModFix/>
          </a:blip>
          <a:srcRect/>
          <a:stretch/>
        </p:blipFill>
        <p:spPr>
          <a:xfrm>
            <a:off x="7354887" y="2076450"/>
            <a:ext cx="962025" cy="990600"/>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p:nvPr/>
        </p:nvSpPr>
        <p:spPr>
          <a:xfrm>
            <a:off x="823436" y="2354579"/>
            <a:ext cx="5944553"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 </a:t>
            </a:r>
            <a:r>
              <a:rPr lang="en" sz="3000" b="0" i="0" u="none" strike="noStrike" cap="none">
                <a:solidFill>
                  <a:srgbClr val="E92663"/>
                </a:solidFill>
                <a:latin typeface="Inconsolata"/>
                <a:ea typeface="Inconsolata"/>
                <a:cs typeface="Inconsolata"/>
                <a:sym typeface="Inconsolata"/>
              </a:rPr>
              <a:t>checked</a:t>
            </a:r>
            <a:r>
              <a:rPr lang="en" sz="3000" b="0" i="0" u="none" strike="noStrike" cap="none">
                <a:solidFill>
                  <a:srgbClr val="4285F4"/>
                </a:solidFill>
                <a:latin typeface="Inconsolata"/>
                <a:ea typeface="Inconsolata"/>
                <a:cs typeface="Inconsolata"/>
                <a:sym typeface="Inconsolata"/>
              </a:rPr>
              <a:t>&gt;</a:t>
            </a:r>
          </a:p>
        </p:txBody>
      </p:sp>
      <p:pic>
        <p:nvPicPr>
          <p:cNvPr id="525" name="Shape 525"/>
          <p:cNvPicPr preferRelativeResize="0"/>
          <p:nvPr/>
        </p:nvPicPr>
        <p:blipFill rotWithShape="1">
          <a:blip r:embed="rId3">
            <a:alphaModFix/>
          </a:blip>
          <a:srcRect/>
          <a:stretch/>
        </p:blipFill>
        <p:spPr>
          <a:xfrm>
            <a:off x="7354887" y="2076450"/>
            <a:ext cx="962025" cy="990600"/>
          </a:xfrm>
          <a:prstGeom prst="rect">
            <a:avLst/>
          </a:prstGeom>
          <a:noFill/>
          <a:ln>
            <a:noFill/>
          </a:ln>
        </p:spPr>
      </p:pic>
      <p:pic>
        <p:nvPicPr>
          <p:cNvPr id="526" name="Shape 526"/>
          <p:cNvPicPr preferRelativeResize="0"/>
          <p:nvPr/>
        </p:nvPicPr>
        <p:blipFill rotWithShape="1">
          <a:blip r:embed="rId4">
            <a:alphaModFix/>
          </a:blip>
          <a:srcRect/>
          <a:stretch/>
        </p:blipFill>
        <p:spPr>
          <a:xfrm>
            <a:off x="7105650" y="1847850"/>
            <a:ext cx="1362074" cy="1447799"/>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823436" y="1087754"/>
            <a:ext cx="5944553" cy="43434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4285F4"/>
                </a:solidFill>
                <a:latin typeface="Inconsolata"/>
                <a:ea typeface="Inconsolata"/>
                <a:cs typeface="Inconsolata"/>
                <a:sym typeface="Inconsolata"/>
              </a:rPr>
              <a:t>&lt;input</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type</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“checkbox” </a:t>
            </a:r>
            <a:r>
              <a:rPr lang="en" sz="3000" b="0" i="0" u="none" strike="noStrike" cap="none">
                <a:solidFill>
                  <a:srgbClr val="E92663"/>
                </a:solidFill>
                <a:latin typeface="Inconsolata"/>
                <a:ea typeface="Inconsolata"/>
                <a:cs typeface="Inconsolata"/>
                <a:sym typeface="Inconsolata"/>
              </a:rPr>
              <a:t>checked</a:t>
            </a:r>
            <a:r>
              <a:rPr lang="en" sz="3000" b="0" i="0" u="none" strike="noStrike" cap="none">
                <a:solidFill>
                  <a:srgbClr val="4285F4"/>
                </a:solidFill>
                <a:latin typeface="Inconsolata"/>
                <a:ea typeface="Inconsolata"/>
                <a:cs typeface="Inconsolata"/>
                <a:sym typeface="Inconsolata"/>
              </a:rPr>
              <a:t>&gt;</a:t>
            </a:r>
          </a:p>
        </p:txBody>
      </p:sp>
      <p:pic>
        <p:nvPicPr>
          <p:cNvPr id="532" name="Shape 532"/>
          <p:cNvPicPr preferRelativeResize="0"/>
          <p:nvPr/>
        </p:nvPicPr>
        <p:blipFill rotWithShape="1">
          <a:blip r:embed="rId3">
            <a:alphaModFix/>
          </a:blip>
          <a:srcRect/>
          <a:stretch/>
        </p:blipFill>
        <p:spPr>
          <a:xfrm>
            <a:off x="7354887" y="2076450"/>
            <a:ext cx="962025" cy="990600"/>
          </a:xfrm>
          <a:prstGeom prst="rect">
            <a:avLst/>
          </a:prstGeom>
          <a:noFill/>
          <a:ln>
            <a:noFill/>
          </a:ln>
        </p:spPr>
      </p:pic>
      <p:pic>
        <p:nvPicPr>
          <p:cNvPr id="533" name="Shape 533"/>
          <p:cNvPicPr preferRelativeResize="0"/>
          <p:nvPr/>
        </p:nvPicPr>
        <p:blipFill rotWithShape="1">
          <a:blip r:embed="rId4">
            <a:alphaModFix/>
          </a:blip>
          <a:srcRect/>
          <a:stretch/>
        </p:blipFill>
        <p:spPr>
          <a:xfrm>
            <a:off x="7105650" y="1847850"/>
            <a:ext cx="1362074" cy="1447799"/>
          </a:xfrm>
          <a:prstGeom prst="rect">
            <a:avLst/>
          </a:prstGeom>
          <a:noFill/>
          <a:ln>
            <a:noFill/>
          </a:ln>
        </p:spPr>
      </p:pic>
      <p:sp>
        <p:nvSpPr>
          <p:cNvPr id="534" name="Shape 534"/>
          <p:cNvSpPr/>
          <p:nvPr/>
        </p:nvSpPr>
        <p:spPr>
          <a:xfrm>
            <a:off x="823436" y="2154554"/>
            <a:ext cx="4039553" cy="83439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3000" b="0" i="0" u="none" strike="noStrike" cap="none">
                <a:solidFill>
                  <a:srgbClr val="999999"/>
                </a:solidFill>
                <a:latin typeface="Inconsolata"/>
                <a:ea typeface="Inconsolata"/>
                <a:cs typeface="Inconsolata"/>
                <a:sym typeface="Inconsolata"/>
              </a:rPr>
              <a:t>// or in JavaScript</a:t>
            </a:r>
          </a:p>
          <a:p>
            <a:pPr marL="0" marR="0" lvl="0" indent="0" algn="l" rtl="0">
              <a:spcBef>
                <a:spcPts val="0"/>
              </a:spcBef>
              <a:buSzPct val="25000"/>
              <a:buNone/>
            </a:pPr>
            <a:r>
              <a:rPr lang="en" sz="3000" b="0" i="0" u="none" strike="noStrike" cap="none">
                <a:latin typeface="Inconsolata"/>
                <a:ea typeface="Inconsolata"/>
                <a:cs typeface="Inconsolata"/>
                <a:sym typeface="Inconsolata"/>
              </a:rPr>
              <a:t>input</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4285F4"/>
                </a:solidFill>
                <a:latin typeface="Inconsolata"/>
                <a:ea typeface="Inconsolata"/>
                <a:cs typeface="Inconsolata"/>
                <a:sym typeface="Inconsolata"/>
              </a:rPr>
              <a:t>checked</a:t>
            </a:r>
            <a:r>
              <a:rPr lang="en" sz="3000" b="0" i="0" u="none" strike="noStrike" cap="none">
                <a:latin typeface="Inconsolata"/>
                <a:ea typeface="Inconsolata"/>
                <a:cs typeface="Inconsolata"/>
                <a:sym typeface="Inconsolata"/>
              </a:rPr>
              <a:t> </a:t>
            </a:r>
            <a:r>
              <a:rPr lang="en" sz="3000" b="0" i="0" u="none" strike="noStrike" cap="none">
                <a:solidFill>
                  <a:srgbClr val="A3A3A3"/>
                </a:solidFill>
                <a:latin typeface="Inconsolata"/>
                <a:ea typeface="Inconsolata"/>
                <a:cs typeface="Inconsolata"/>
                <a:sym typeface="Inconsolata"/>
              </a:rPr>
              <a:t>=</a:t>
            </a: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true</a:t>
            </a:r>
            <a:r>
              <a:rPr lang="en" sz="3000" b="0" i="0" u="none" strike="noStrike" cap="none">
                <a:solidFill>
                  <a:srgbClr val="A3A3A3"/>
                </a:solidFill>
                <a:latin typeface="Inconsolata"/>
                <a:ea typeface="Inconsolata"/>
                <a:cs typeface="Inconsolata"/>
                <a:sym typeface="Inconsolata"/>
              </a:rPr>
              <a:t>;</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4"/>
        <p:cNvGrpSpPr/>
        <p:nvPr/>
      </p:nvGrpSpPr>
      <p:grpSpPr>
        <a:xfrm>
          <a:off x="0" y="0"/>
          <a:ext cx="0" cy="0"/>
          <a:chOff x="0" y="0"/>
          <a:chExt cx="0" cy="0"/>
        </a:xfrm>
      </p:grpSpPr>
      <p:sp>
        <p:nvSpPr>
          <p:cNvPr id="145" name="Shape 145"/>
          <p:cNvSpPr/>
          <p:nvPr/>
        </p:nvSpPr>
        <p:spPr>
          <a:xfrm>
            <a:off x="933350" y="1043000"/>
            <a:ext cx="7633500" cy="1331699"/>
          </a:xfrm>
          <a:prstGeom prst="rect">
            <a:avLst/>
          </a:prstGeom>
          <a:noFill/>
          <a:ln>
            <a:noFill/>
          </a:ln>
        </p:spPr>
        <p:txBody>
          <a:bodyPr lIns="0" tIns="0" rIns="0" bIns="0" anchor="b" anchorCtr="0">
            <a:noAutofit/>
          </a:bodyPr>
          <a:lstStyle/>
          <a:p>
            <a:pPr lvl="0">
              <a:buSzPct val="25000"/>
            </a:pPr>
            <a:r>
              <a:rPr lang="en" sz="4400" dirty="0" smtClean="0">
                <a:solidFill>
                  <a:srgbClr val="FFFFFF"/>
                </a:solidFill>
                <a:latin typeface="Helvetica Neue"/>
                <a:ea typeface="Helvetica Neue"/>
                <a:cs typeface="Helvetica Neue"/>
                <a:sym typeface="Helvetica Neue"/>
              </a:rPr>
              <a:t>Del </a:t>
            </a:r>
            <a:r>
              <a:rPr lang="en" sz="4400" dirty="0">
                <a:solidFill>
                  <a:srgbClr val="FFFFFF"/>
                </a:solidFill>
                <a:latin typeface="Helvetica Neue"/>
                <a:ea typeface="Helvetica Neue"/>
                <a:cs typeface="Helvetica Neue"/>
                <a:sym typeface="Helvetica Neue"/>
              </a:rPr>
              <a:t>grupo de los 6 tarros de </a:t>
            </a:r>
            <a:r>
              <a:rPr lang="en" sz="4400" dirty="0" smtClean="0">
                <a:solidFill>
                  <a:srgbClr val="FFFFFF"/>
                </a:solidFill>
                <a:latin typeface="Helvetica Neue"/>
                <a:ea typeface="Helvetica Neue"/>
                <a:cs typeface="Helvetica Neue"/>
                <a:sym typeface="Helvetica Neue"/>
              </a:rPr>
              <a:t>mermelada…compro el 30%</a:t>
            </a:r>
            <a:endParaRPr lang="en" sz="4400"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p:nvPr/>
        </p:nvSpPr>
        <p:spPr>
          <a:xfrm>
            <a:off x="791842" y="450829"/>
            <a:ext cx="4229999" cy="3114600"/>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id</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“alert-banner"&gt;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&lt;/template&gt;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Polymer</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is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alert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banner</a:t>
            </a:r>
            <a:r>
              <a:rPr lang="en" sz="1500" b="0" i="0" u="none" strike="noStrike" cap="none">
                <a:solidFill>
                  <a:srgbClr val="57BB8A"/>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&lt;/script&gt;</a:t>
            </a:r>
          </a:p>
          <a:p>
            <a:pPr marL="0" marR="0" lvl="0" indent="0" algn="l" rtl="0">
              <a:lnSpc>
                <a:spcPct val="120000"/>
              </a:lnSpc>
              <a:spcBef>
                <a:spcPts val="0"/>
              </a:spcBef>
              <a:buSzPct val="25000"/>
              <a:buNone/>
            </a:pPr>
            <a:r>
              <a:rPr lang="en" sz="1500" b="0" i="0" u="none" strike="noStrike" cap="none">
                <a:solidFill>
                  <a:srgbClr val="7BAAF7"/>
                </a:solidFill>
                <a:latin typeface="Inconsolata"/>
                <a:ea typeface="Inconsolata"/>
                <a:cs typeface="Inconsolata"/>
                <a:sym typeface="Inconsolata"/>
              </a:rPr>
              <a:t>&lt;/dom-module&gt;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p:nvPr/>
        </p:nvSpPr>
        <p:spPr>
          <a:xfrm>
            <a:off x="791842" y="450829"/>
            <a:ext cx="4229999" cy="479489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81C784"/>
                </a:solidFill>
                <a:latin typeface="Inconsolata"/>
                <a:ea typeface="Inconsolata"/>
                <a:cs typeface="Inconsolata"/>
                <a:sym typeface="Inconsolata"/>
              </a:rPr>
              <a:t>      </a:t>
            </a:r>
            <a:r>
              <a:rPr lang="en" sz="1500" b="0" i="0" u="none" strike="noStrike" cap="none">
                <a:solidFill>
                  <a:srgbClr val="FFFFFF"/>
                </a:solidFill>
                <a:latin typeface="Inconsolata"/>
                <a:ea typeface="Inconsolata"/>
                <a:cs typeface="Inconsolata"/>
                <a:sym typeface="Inconsolata"/>
              </a:rPr>
              <a:t>properties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shown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type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F8A65"/>
                </a:solidFill>
                <a:latin typeface="Inconsolata"/>
                <a:ea typeface="Inconsolata"/>
                <a:cs typeface="Inconsolata"/>
                <a:sym typeface="Inconsolata"/>
              </a:rPr>
              <a:t>Boolean</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value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false</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notify</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true</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&lt;/dom-module&gt;</a:t>
            </a:r>
          </a:p>
        </p:txBody>
      </p:sp>
      <p:pic>
        <p:nvPicPr>
          <p:cNvPr id="545" name="Shape 545"/>
          <p:cNvPicPr preferRelativeResize="0"/>
          <p:nvPr/>
        </p:nvPicPr>
        <p:blipFill rotWithShape="1">
          <a:blip r:embed="rId3">
            <a:alphaModFix/>
          </a:blip>
          <a:srcRect/>
          <a:stretch/>
        </p:blipFill>
        <p:spPr>
          <a:xfrm rot="-10585483">
            <a:off x="3239160" y="4077658"/>
            <a:ext cx="1449169" cy="169161"/>
          </a:xfrm>
          <a:prstGeom prst="rect">
            <a:avLst/>
          </a:prstGeom>
          <a:noFill/>
          <a:ln>
            <a:noFill/>
          </a:ln>
        </p:spPr>
      </p:pic>
      <p:sp>
        <p:nvSpPr>
          <p:cNvPr id="546" name="Shape 546"/>
          <p:cNvSpPr/>
          <p:nvPr/>
        </p:nvSpPr>
        <p:spPr>
          <a:xfrm>
            <a:off x="4788551" y="3816667"/>
            <a:ext cx="3682923" cy="884872"/>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smtClean="0">
                <a:solidFill>
                  <a:srgbClr val="FFFFFF"/>
                </a:solidFill>
                <a:latin typeface="Roboto"/>
                <a:ea typeface="Roboto"/>
                <a:cs typeface="Roboto"/>
                <a:sym typeface="Roboto"/>
              </a:rPr>
              <a:t>Propiedades para </a:t>
            </a:r>
            <a:r>
              <a:rPr lang="en" sz="3000" b="1" i="0" u="none" strike="noStrike" cap="none" dirty="0" smtClean="0">
                <a:solidFill>
                  <a:srgbClr val="FFFFFF"/>
                </a:solidFill>
                <a:latin typeface="Roboto"/>
                <a:ea typeface="Roboto"/>
                <a:cs typeface="Roboto"/>
                <a:sym typeface="Roboto"/>
              </a:rPr>
              <a:t>configurar</a:t>
            </a:r>
            <a:r>
              <a:rPr lang="en" sz="3000" b="0" i="0" u="none" strike="noStrike" cap="none" dirty="0" smtClean="0">
                <a:solidFill>
                  <a:srgbClr val="FFFFFF"/>
                </a:solidFill>
                <a:latin typeface="Roboto"/>
                <a:ea typeface="Roboto"/>
                <a:cs typeface="Roboto"/>
                <a:sym typeface="Roboto"/>
              </a:rPr>
              <a:t> elementos</a:t>
            </a:r>
            <a:endParaRPr lang="en" sz="3000" b="1" i="1"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791842" y="450829"/>
            <a:ext cx="4229999" cy="4314900"/>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&lt;dom-module id=“alert-banner"&gt;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5" indent="43180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class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“alert” </a:t>
            </a:r>
            <a:r>
              <a:rPr lang="en" sz="1500" b="0" i="0" u="none" strike="noStrike" cap="none">
                <a:solidFill>
                  <a:srgbClr val="F06292"/>
                </a:solidFill>
                <a:latin typeface="Inconsolata"/>
                <a:ea typeface="Inconsolata"/>
                <a:cs typeface="Inconsolata"/>
                <a:sym typeface="Inconsolata"/>
              </a:rPr>
              <a:t>hidden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"{{!shown}}"</a:t>
            </a:r>
            <a:r>
              <a:rPr lang="en" sz="1500" b="0" i="0" u="none" strike="noStrike" cap="none">
                <a:solidFill>
                  <a:srgbClr val="7BAAF7"/>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&lt;content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F06292"/>
                </a:solidFill>
                <a:latin typeface="Inconsolata"/>
                <a:ea typeface="Inconsolata"/>
                <a:cs typeface="Inconsolata"/>
                <a:sym typeface="Inconsolata"/>
              </a:rPr>
              <a:t>select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57BB8A"/>
                </a:solidFill>
                <a:latin typeface="Inconsolata"/>
                <a:ea typeface="Inconsolata"/>
                <a:cs typeface="Inconsolata"/>
                <a:sym typeface="Inconsolata"/>
              </a:rPr>
              <a:t>“.message”</a:t>
            </a:r>
            <a:r>
              <a:rPr lang="en" sz="1500" b="0" i="0" u="none" strike="noStrike" cap="none">
                <a:solidFill>
                  <a:srgbClr val="7BAAF7"/>
                </a:solidFill>
                <a:latin typeface="Inconsolata"/>
                <a:ea typeface="Inconsolata"/>
                <a:cs typeface="Inconsolata"/>
                <a:sym typeface="Inconsolata"/>
              </a:rPr>
              <a:t>&gt;&lt;/content&gt;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&lt;/div&gt;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&lt;/template&gt;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&lt;script&gt;</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Polymer({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is: ‘alert-banner’,</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properties: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shown: {</a:t>
            </a:r>
          </a:p>
          <a:p>
            <a:pPr marL="0" marR="0" lvl="0" indent="0" algn="l" rtl="0">
              <a:lnSpc>
                <a:spcPct val="120000"/>
              </a:lnSpc>
              <a:spcBef>
                <a:spcPts val="0"/>
              </a:spcBef>
              <a:buSzPct val="25000"/>
              <a:buNone/>
            </a:pPr>
            <a:r>
              <a:rPr lang="en" sz="1500" b="0" i="0" u="none" strike="noStrike" cap="none">
                <a:solidFill>
                  <a:srgbClr val="9E9E9E"/>
                </a:solidFill>
                <a:latin typeface="Inconsolata"/>
                <a:ea typeface="Inconsolata"/>
                <a:cs typeface="Inconsolata"/>
                <a:sym typeface="Inconsolata"/>
              </a:rPr>
              <a:t>          type: Boolean,</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value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7BAAF7"/>
                </a:solidFill>
                <a:latin typeface="Inconsolata"/>
                <a:ea typeface="Inconsolata"/>
                <a:cs typeface="Inconsolata"/>
                <a:sym typeface="Inconsolata"/>
              </a:rPr>
              <a:t>false</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9E9E9E"/>
                </a:solidFill>
                <a:latin typeface="Inconsolata"/>
                <a:ea typeface="Inconsolata"/>
                <a:cs typeface="Inconsolata"/>
                <a:sym typeface="Inconsolata"/>
              </a:rPr>
              <a:t>notify: true</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FFFFFF"/>
                </a:solidFill>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lnSpc>
                <a:spcPct val="120000"/>
              </a:lnSpc>
              <a:spcBef>
                <a:spcPts val="0"/>
              </a:spcBef>
              <a:buSzPct val="25000"/>
              <a:buNone/>
            </a:pPr>
            <a:r>
              <a:rPr lang="en" sz="1500" b="0" i="0" u="none" strike="noStrike" cap="none">
                <a:solidFill>
                  <a:srgbClr val="A3A3A3"/>
                </a:solidFill>
                <a:latin typeface="Inconsolata"/>
                <a:ea typeface="Inconsolata"/>
                <a:cs typeface="Inconsolata"/>
                <a:sym typeface="Inconsolata"/>
              </a:rPr>
              <a:t>    …</a:t>
            </a:r>
          </a:p>
        </p:txBody>
      </p:sp>
      <p:sp>
        <p:nvSpPr>
          <p:cNvPr id="552" name="Shape 552"/>
          <p:cNvSpPr/>
          <p:nvPr/>
        </p:nvSpPr>
        <p:spPr>
          <a:xfrm>
            <a:off x="5263085" y="597397"/>
            <a:ext cx="3605099" cy="118657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3000" b="0" i="0" u="none" strike="noStrike" cap="none" dirty="0">
                <a:solidFill>
                  <a:srgbClr val="FFFFFF"/>
                </a:solidFill>
                <a:latin typeface="Roboto"/>
                <a:ea typeface="Roboto"/>
                <a:cs typeface="Roboto"/>
                <a:sym typeface="Roboto"/>
              </a:rPr>
              <a:t>Bind </a:t>
            </a:r>
            <a:r>
              <a:rPr lang="en" sz="3000" b="0" i="0" u="none" strike="noStrike" cap="none" dirty="0" smtClean="0">
                <a:solidFill>
                  <a:srgbClr val="FFFFFF"/>
                </a:solidFill>
                <a:latin typeface="Roboto"/>
                <a:ea typeface="Roboto"/>
                <a:cs typeface="Roboto"/>
                <a:sym typeface="Roboto"/>
              </a:rPr>
              <a:t>de atributos del estado de la propiedad</a:t>
            </a:r>
            <a:endParaRPr lang="en" sz="3300" b="1" i="1" u="none" strike="noStrike" cap="none" dirty="0">
              <a:solidFill>
                <a:srgbClr val="FFFFFF"/>
              </a:solidFill>
              <a:latin typeface="Roboto"/>
              <a:ea typeface="Roboto"/>
              <a:cs typeface="Roboto"/>
              <a:sym typeface="Roboto"/>
            </a:endParaRPr>
          </a:p>
        </p:txBody>
      </p:sp>
      <p:pic>
        <p:nvPicPr>
          <p:cNvPr id="553" name="Shape 553"/>
          <p:cNvPicPr preferRelativeResize="0"/>
          <p:nvPr/>
        </p:nvPicPr>
        <p:blipFill rotWithShape="1">
          <a:blip r:embed="rId3">
            <a:alphaModFix/>
          </a:blip>
          <a:srcRect/>
          <a:stretch/>
        </p:blipFill>
        <p:spPr>
          <a:xfrm rot="10800000" flipH="1">
            <a:off x="4433099" y="817530"/>
            <a:ext cx="668700" cy="407700"/>
          </a:xfrm>
          <a:prstGeom prst="rect">
            <a:avLst/>
          </a:prstGeom>
          <a:noFill/>
          <a:ln>
            <a:noFill/>
          </a:ln>
        </p:spPr>
      </p:pic>
      <p:pic>
        <p:nvPicPr>
          <p:cNvPr id="554" name="Shape 554"/>
          <p:cNvPicPr preferRelativeResize="0"/>
          <p:nvPr/>
        </p:nvPicPr>
        <p:blipFill rotWithShape="1">
          <a:blip r:embed="rId4">
            <a:alphaModFix/>
          </a:blip>
          <a:srcRect/>
          <a:stretch/>
        </p:blipFill>
        <p:spPr>
          <a:xfrm>
            <a:off x="3085751" y="1715406"/>
            <a:ext cx="3425111" cy="2518488"/>
          </a:xfrm>
          <a:prstGeom prst="rect">
            <a:avLst/>
          </a:prstGeom>
          <a:noFill/>
          <a:ln>
            <a:noFill/>
          </a:ln>
        </p:spPr>
      </p:pic>
      <p:pic>
        <p:nvPicPr>
          <p:cNvPr id="555" name="Shape 555"/>
          <p:cNvPicPr preferRelativeResize="0"/>
          <p:nvPr/>
        </p:nvPicPr>
        <p:blipFill rotWithShape="1">
          <a:blip r:embed="rId5">
            <a:alphaModFix/>
          </a:blip>
          <a:srcRect/>
          <a:stretch/>
        </p:blipFill>
        <p:spPr>
          <a:xfrm>
            <a:off x="2993231" y="1525009"/>
            <a:ext cx="1884299" cy="14400"/>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0E0E0"/>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&lt;/body&gt;</a:t>
            </a:r>
          </a:p>
        </p:txBody>
      </p:sp>
      <p:sp>
        <p:nvSpPr>
          <p:cNvPr id="561" name="Shape 561"/>
          <p:cNvSpPr/>
          <p:nvPr/>
        </p:nvSpPr>
        <p:spPr>
          <a:xfrm>
            <a:off x="13247875" y="832041"/>
            <a:ext cx="136249" cy="489342"/>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500" b="0" i="0" u="none" strike="noStrike" cap="none">
                <a:solidFill>
                  <a:srgbClr val="FFFFFF"/>
                </a:solidFill>
                <a:latin typeface="Roboto"/>
                <a:ea typeface="Roboto"/>
                <a:cs typeface="Roboto"/>
                <a:sym typeface="Roboto"/>
              </a:rPr>
              <a:t>x</a:t>
            </a:r>
          </a:p>
        </p:txBody>
      </p:sp>
      <p:pic>
        <p:nvPicPr>
          <p:cNvPr id="562" name="Shape 562"/>
          <p:cNvPicPr preferRelativeResize="0"/>
          <p:nvPr/>
        </p:nvPicPr>
        <p:blipFill rotWithShape="1">
          <a:blip r:embed="rId3">
            <a:alphaModFix/>
          </a:blip>
          <a:srcRect/>
          <a:stretch/>
        </p:blipFill>
        <p:spPr>
          <a:xfrm>
            <a:off x="3629100" y="0"/>
            <a:ext cx="7389124" cy="6891501"/>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6874" y="-4522470"/>
            <a:ext cx="13655858" cy="15890559"/>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 unresolved&gt;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href="#"&gt;About us&lt;/a&gt;&lt;/li&gt;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href="#"&gt;Make a reservation&lt;/a&gt;&lt;/li&gt;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&lt;li&gt;&lt;a href="#"&gt;Contact&lt;/a&gt;&lt;/li&gt;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&lt;/ul&gt;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&lt;/header&gt;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&lt;/nav&gt;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&lt;h1 class="logo"&gt;Polymer!&lt;/h1&gt;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shown</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a:t>
            </a:r>
            <a:r>
              <a:rPr lang="en" sz="3000" b="0" i="0" u="none" strike="noStrike" cap="none">
                <a:latin typeface="Inconsolata"/>
                <a:ea typeface="Inconsolata"/>
                <a:cs typeface="Inconsolata"/>
                <a:sym typeface="Inconsolata"/>
              </a:rPr>
              <a:t> </a:t>
            </a:r>
            <a:r>
              <a:rPr lang="en" sz="3000" b="0" i="0" u="none" strike="noStrike" cap="none">
                <a:solidFill>
                  <a:srgbClr val="E92663"/>
                </a:solidFill>
                <a:latin typeface="Inconsolata"/>
                <a:ea typeface="Inconsolata"/>
                <a:cs typeface="Inconsolata"/>
                <a:sym typeface="Inconsolata"/>
              </a:rPr>
              <a:t>class</a:t>
            </a:r>
            <a:r>
              <a:rPr lang="en" sz="3000" b="0" i="0" u="none" strike="noStrike" cap="none">
                <a:solidFill>
                  <a:srgbClr val="A3A3A3"/>
                </a:solidFill>
                <a:latin typeface="Inconsolata"/>
                <a:ea typeface="Inconsolata"/>
                <a:cs typeface="Inconsolata"/>
                <a:sym typeface="Inconsolata"/>
              </a:rPr>
              <a:t>=</a:t>
            </a:r>
            <a:r>
              <a:rPr lang="en" sz="3000" b="0" i="0" u="none" strike="noStrike" cap="none">
                <a:solidFill>
                  <a:srgbClr val="0E9D58"/>
                </a:solidFill>
                <a:latin typeface="Inconsolata"/>
                <a:ea typeface="Inconsolata"/>
                <a:cs typeface="Inconsolata"/>
                <a:sym typeface="Inconsolata"/>
              </a:rPr>
              <a:t>“message”</a:t>
            </a:r>
            <a:r>
              <a:rPr lang="en" sz="30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Success! Your first component!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&lt;/span&gt;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4285F4"/>
                </a:solidFill>
                <a:latin typeface="Inconsolata"/>
                <a:ea typeface="Inconsolata"/>
                <a:cs typeface="Inconsolata"/>
                <a:sym typeface="Inconsolata"/>
              </a:rPr>
              <a:t>&lt;/alert-banner&gt;</a:t>
            </a:r>
          </a:p>
          <a:p>
            <a:pPr marL="0" marR="0" lvl="0" indent="0" algn="l" rtl="0">
              <a:lnSpc>
                <a:spcPct val="120000"/>
              </a:lnSpc>
              <a:spcBef>
                <a:spcPts val="0"/>
              </a:spcBef>
              <a:buSzPct val="25000"/>
              <a:buNone/>
            </a:pPr>
            <a:r>
              <a:rPr lang="en" sz="3000" b="0" i="0" u="none" strike="noStrike" cap="none">
                <a:latin typeface="Inconsolata"/>
                <a:ea typeface="Inconsolata"/>
                <a:cs typeface="Inconsolata"/>
                <a:sym typeface="Inconsolata"/>
              </a:rPr>
              <a:t>    </a:t>
            </a:r>
            <a:r>
              <a:rPr lang="en" sz="3000" b="0" i="0" u="none" strike="noStrike" cap="none">
                <a:solidFill>
                  <a:srgbClr val="E0E0E0"/>
                </a:solidFill>
                <a:latin typeface="Inconsolata"/>
                <a:ea typeface="Inconsolata"/>
                <a:cs typeface="Inconsolata"/>
                <a:sym typeface="Inconsolata"/>
              </a:rPr>
              <a:t>&lt;section&gt;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class="top-story"&gt;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src="headline.jpg"/&gt;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 class="breaking-news"&gt;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&lt;img src="breaking.jpg" alt="Important new images" /&gt;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&lt;p&gt;Lorem ipsum dolor sit amet, consectetur adipisicing elit...&lt;/p&gt;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&lt;/article&gt;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&lt;/section&gt;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  &lt;/main&gt;</a:t>
            </a:r>
          </a:p>
          <a:p>
            <a:pPr marL="0" marR="0" lvl="0" indent="0" algn="l" rtl="0">
              <a:lnSpc>
                <a:spcPct val="120000"/>
              </a:lnSpc>
              <a:spcBef>
                <a:spcPts val="0"/>
              </a:spcBef>
              <a:buSzPct val="25000"/>
              <a:buNone/>
            </a:pPr>
            <a:r>
              <a:rPr lang="en" sz="3000" b="0" i="0" u="none" strike="noStrike" cap="none">
                <a:solidFill>
                  <a:srgbClr val="E0E0E0"/>
                </a:solidFill>
                <a:latin typeface="Inconsolata"/>
                <a:ea typeface="Inconsolata"/>
                <a:cs typeface="Inconsolata"/>
                <a:sym typeface="Inconsolata"/>
              </a:rPr>
              <a:t>&lt;/body&gt;</a:t>
            </a:r>
          </a:p>
        </p:txBody>
      </p:sp>
      <p:pic>
        <p:nvPicPr>
          <p:cNvPr id="568" name="Shape 568"/>
          <p:cNvPicPr preferRelativeResize="0"/>
          <p:nvPr/>
        </p:nvPicPr>
        <p:blipFill>
          <a:blip r:embed="rId3">
            <a:alphaModFix/>
          </a:blip>
          <a:stretch>
            <a:fillRect/>
          </a:stretch>
        </p:blipFill>
        <p:spPr>
          <a:xfrm>
            <a:off x="3629100" y="0"/>
            <a:ext cx="7389124" cy="6891501"/>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2"/>
        <p:cNvGrpSpPr/>
        <p:nvPr/>
      </p:nvGrpSpPr>
      <p:grpSpPr>
        <a:xfrm>
          <a:off x="0" y="0"/>
          <a:ext cx="0" cy="0"/>
          <a:chOff x="0" y="0"/>
          <a:chExt cx="0" cy="0"/>
        </a:xfrm>
      </p:grpSpPr>
      <p:sp>
        <p:nvSpPr>
          <p:cNvPr id="573" name="Shape 573"/>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574" name="Shape 574"/>
          <p:cNvSpPr txBox="1">
            <a:spLocks noGrp="1"/>
          </p:cNvSpPr>
          <p:nvPr>
            <p:ph type="title"/>
          </p:nvPr>
        </p:nvSpPr>
        <p:spPr>
          <a:xfrm>
            <a:off x="749152" y="1956897"/>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dirty="0" smtClean="0">
                <a:solidFill>
                  <a:srgbClr val="FFFFFF"/>
                </a:solidFill>
                <a:latin typeface="Roboto"/>
                <a:ea typeface="Roboto"/>
                <a:cs typeface="Roboto"/>
                <a:sym typeface="Roboto"/>
              </a:rPr>
              <a:t>Elementos</a:t>
            </a:r>
            <a:endParaRPr lang="en" sz="3800" b="0" i="0" u="none" strike="noStrike" cap="none" dirty="0">
              <a:solidFill>
                <a:srgbClr val="FFFFFF"/>
              </a:solidFill>
              <a:latin typeface="Roboto"/>
              <a:ea typeface="Roboto"/>
              <a:cs typeface="Roboto"/>
              <a:sym typeface="Roboto"/>
            </a:endParaRPr>
          </a:p>
        </p:txBody>
      </p:sp>
      <p:sp>
        <p:nvSpPr>
          <p:cNvPr id="575" name="Shape 575"/>
          <p:cNvSpPr/>
          <p:nvPr/>
        </p:nvSpPr>
        <p:spPr>
          <a:xfrm>
            <a:off x="749152" y="2711232"/>
            <a:ext cx="7645694" cy="47537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s-ES" sz="2300" dirty="0" smtClean="0">
                <a:solidFill>
                  <a:srgbClr val="FFFFFF"/>
                </a:solidFill>
                <a:latin typeface="Roboto"/>
                <a:ea typeface="Roboto"/>
                <a:cs typeface="Roboto"/>
                <a:sym typeface="Roboto"/>
              </a:rPr>
              <a:t>M</a:t>
            </a:r>
            <a:r>
              <a:rPr lang="en" sz="2300" dirty="0" smtClean="0">
                <a:solidFill>
                  <a:srgbClr val="FFFFFF"/>
                </a:solidFill>
                <a:latin typeface="Roboto"/>
                <a:ea typeface="Roboto"/>
                <a:cs typeface="Roboto"/>
                <a:sym typeface="Roboto"/>
              </a:rPr>
              <a:t>odulos para nuestra web</a:t>
            </a:r>
            <a:endParaRPr lang="en" sz="23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586"/>
        <p:cNvGrpSpPr/>
        <p:nvPr/>
      </p:nvGrpSpPr>
      <p:grpSpPr>
        <a:xfrm>
          <a:off x="0" y="0"/>
          <a:ext cx="0" cy="0"/>
          <a:chOff x="0" y="0"/>
          <a:chExt cx="0" cy="0"/>
        </a:xfrm>
      </p:grpSpPr>
      <p:grpSp>
        <p:nvGrpSpPr>
          <p:cNvPr id="587" name="Shape 587"/>
          <p:cNvGrpSpPr/>
          <p:nvPr/>
        </p:nvGrpSpPr>
        <p:grpSpPr>
          <a:xfrm>
            <a:off x="3373123" y="2349817"/>
            <a:ext cx="2395411" cy="396240"/>
            <a:chOff x="3627" y="0"/>
            <a:chExt cx="6387764" cy="1056639"/>
          </a:xfrm>
        </p:grpSpPr>
        <p:sp>
          <p:nvSpPr>
            <p:cNvPr id="588" name="Shape 588"/>
            <p:cNvSpPr/>
            <p:nvPr/>
          </p:nvSpPr>
          <p:spPr>
            <a:xfrm>
              <a:off x="3627" y="0"/>
              <a:ext cx="1716042" cy="105663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400" b="0" i="0" u="none" strike="noStrike" cap="none">
                  <a:solidFill>
                    <a:srgbClr val="3F3F3F"/>
                  </a:solidFill>
                  <a:latin typeface="Roboto"/>
                  <a:ea typeface="Roboto"/>
                  <a:cs typeface="Roboto"/>
                  <a:sym typeface="Roboto"/>
                </a:rPr>
                <a:t>core</a:t>
              </a:r>
            </a:p>
          </p:txBody>
        </p:sp>
        <p:sp>
          <p:nvSpPr>
            <p:cNvPr id="589" name="Shape 589"/>
            <p:cNvSpPr/>
            <p:nvPr/>
          </p:nvSpPr>
          <p:spPr>
            <a:xfrm>
              <a:off x="4195285" y="0"/>
              <a:ext cx="2196106" cy="105663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400" b="0" i="0" u="none" strike="noStrike" cap="none">
                  <a:solidFill>
                    <a:srgbClr val="3F3F3F"/>
                  </a:solidFill>
                  <a:latin typeface="Roboto"/>
                  <a:ea typeface="Roboto"/>
                  <a:cs typeface="Roboto"/>
                  <a:sym typeface="Roboto"/>
                </a:rPr>
                <a:t>paper</a:t>
              </a:r>
            </a:p>
          </p:txBody>
        </p:sp>
      </p:grpSp>
      <p:grpSp>
        <p:nvGrpSpPr>
          <p:cNvPr id="590" name="Shape 590"/>
          <p:cNvGrpSpPr/>
          <p:nvPr/>
        </p:nvGrpSpPr>
        <p:grpSpPr>
          <a:xfrm>
            <a:off x="2674156" y="1531143"/>
            <a:ext cx="3795687" cy="2081212"/>
            <a:chOff x="0" y="0"/>
            <a:chExt cx="10121831" cy="5549899"/>
          </a:xfrm>
        </p:grpSpPr>
        <p:pic>
          <p:nvPicPr>
            <p:cNvPr id="591" name="Shape 591"/>
            <p:cNvPicPr preferRelativeResize="0"/>
            <p:nvPr/>
          </p:nvPicPr>
          <p:blipFill rotWithShape="1">
            <a:blip r:embed="rId3">
              <a:alphaModFix/>
            </a:blip>
            <a:srcRect/>
            <a:stretch/>
          </p:blipFill>
          <p:spPr>
            <a:xfrm>
              <a:off x="0" y="0"/>
              <a:ext cx="4889500" cy="5549899"/>
            </a:xfrm>
            <a:prstGeom prst="rect">
              <a:avLst/>
            </a:prstGeom>
            <a:noFill/>
            <a:ln>
              <a:noFill/>
            </a:ln>
          </p:spPr>
        </p:pic>
        <p:pic>
          <p:nvPicPr>
            <p:cNvPr id="592" name="Shape 592"/>
            <p:cNvPicPr preferRelativeResize="0"/>
            <p:nvPr/>
          </p:nvPicPr>
          <p:blipFill rotWithShape="1">
            <a:blip r:embed="rId4">
              <a:alphaModFix/>
            </a:blip>
            <a:srcRect/>
            <a:stretch/>
          </p:blipFill>
          <p:spPr>
            <a:xfrm>
              <a:off x="5232330" y="0"/>
              <a:ext cx="4889501" cy="5549899"/>
            </a:xfrm>
            <a:prstGeom prst="rect">
              <a:avLst/>
            </a:prstGeom>
            <a:noFill/>
            <a:ln>
              <a:noFill/>
            </a:ln>
          </p:spPr>
        </p:pic>
      </p:gr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596"/>
        <p:cNvGrpSpPr/>
        <p:nvPr/>
      </p:nvGrpSpPr>
      <p:grpSpPr>
        <a:xfrm>
          <a:off x="0" y="0"/>
          <a:ext cx="0" cy="0"/>
          <a:chOff x="0" y="0"/>
          <a:chExt cx="0" cy="0"/>
        </a:xfrm>
      </p:grpSpPr>
      <p:grpSp>
        <p:nvGrpSpPr>
          <p:cNvPr id="597" name="Shape 597"/>
          <p:cNvGrpSpPr/>
          <p:nvPr/>
        </p:nvGrpSpPr>
        <p:grpSpPr>
          <a:xfrm>
            <a:off x="1693094" y="1531143"/>
            <a:ext cx="3795687" cy="2081212"/>
            <a:chOff x="0" y="0"/>
            <a:chExt cx="10121831" cy="5549899"/>
          </a:xfrm>
        </p:grpSpPr>
        <p:pic>
          <p:nvPicPr>
            <p:cNvPr id="598" name="Shape 598"/>
            <p:cNvPicPr preferRelativeResize="0"/>
            <p:nvPr/>
          </p:nvPicPr>
          <p:blipFill rotWithShape="1">
            <a:blip r:embed="rId3">
              <a:alphaModFix amt="39860"/>
            </a:blip>
            <a:srcRect/>
            <a:stretch/>
          </p:blipFill>
          <p:spPr>
            <a:xfrm>
              <a:off x="0" y="0"/>
              <a:ext cx="4889500" cy="5549899"/>
            </a:xfrm>
            <a:prstGeom prst="rect">
              <a:avLst/>
            </a:prstGeom>
            <a:noFill/>
            <a:ln>
              <a:noFill/>
            </a:ln>
          </p:spPr>
        </p:pic>
        <p:pic>
          <p:nvPicPr>
            <p:cNvPr id="599" name="Shape 599"/>
            <p:cNvPicPr preferRelativeResize="0"/>
            <p:nvPr/>
          </p:nvPicPr>
          <p:blipFill rotWithShape="1">
            <a:blip r:embed="rId4">
              <a:alphaModFix amt="39860"/>
            </a:blip>
            <a:srcRect/>
            <a:stretch/>
          </p:blipFill>
          <p:spPr>
            <a:xfrm>
              <a:off x="5232330" y="0"/>
              <a:ext cx="4889501" cy="5549899"/>
            </a:xfrm>
            <a:prstGeom prst="rect">
              <a:avLst/>
            </a:prstGeom>
            <a:noFill/>
            <a:ln>
              <a:noFill/>
            </a:ln>
          </p:spPr>
        </p:pic>
      </p:grpSp>
      <p:pic>
        <p:nvPicPr>
          <p:cNvPr id="600" name="Shape 600"/>
          <p:cNvPicPr preferRelativeResize="0"/>
          <p:nvPr/>
        </p:nvPicPr>
        <p:blipFill rotWithShape="1">
          <a:blip r:embed="rId5">
            <a:alphaModFix/>
          </a:blip>
          <a:srcRect/>
          <a:stretch/>
        </p:blipFill>
        <p:spPr>
          <a:xfrm>
            <a:off x="5617342" y="1531143"/>
            <a:ext cx="1833562" cy="2081212"/>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a:stretch/>
        </p:blipFill>
        <p:spPr>
          <a:xfrm>
            <a:off x="7557374" y="252521"/>
            <a:ext cx="896174" cy="896174"/>
          </a:xfrm>
          <a:prstGeom prst="rect">
            <a:avLst/>
          </a:prstGeom>
          <a:noFill/>
          <a:ln>
            <a:noFill/>
          </a:ln>
        </p:spPr>
      </p:pic>
      <p:pic>
        <p:nvPicPr>
          <p:cNvPr id="606" name="Shape 606"/>
          <p:cNvPicPr preferRelativeResize="0"/>
          <p:nvPr/>
        </p:nvPicPr>
        <p:blipFill rotWithShape="1">
          <a:blip r:embed="rId4">
            <a:alphaModFix/>
          </a:blip>
          <a:srcRect/>
          <a:stretch/>
        </p:blipFill>
        <p:spPr>
          <a:xfrm>
            <a:off x="4901975" y="1192394"/>
            <a:ext cx="896174" cy="896174"/>
          </a:xfrm>
          <a:prstGeom prst="rect">
            <a:avLst/>
          </a:prstGeom>
          <a:noFill/>
          <a:ln>
            <a:noFill/>
          </a:ln>
        </p:spPr>
      </p:pic>
      <p:pic>
        <p:nvPicPr>
          <p:cNvPr id="607" name="Shape 607"/>
          <p:cNvPicPr preferRelativeResize="0"/>
          <p:nvPr/>
        </p:nvPicPr>
        <p:blipFill rotWithShape="1">
          <a:blip r:embed="rId5">
            <a:alphaModFix/>
          </a:blip>
          <a:srcRect/>
          <a:stretch/>
        </p:blipFill>
        <p:spPr>
          <a:xfrm>
            <a:off x="4901975" y="252521"/>
            <a:ext cx="896174" cy="896174"/>
          </a:xfrm>
          <a:prstGeom prst="rect">
            <a:avLst/>
          </a:prstGeom>
          <a:noFill/>
          <a:ln>
            <a:noFill/>
          </a:ln>
        </p:spPr>
      </p:pic>
      <p:pic>
        <p:nvPicPr>
          <p:cNvPr id="608" name="Shape 608"/>
          <p:cNvPicPr preferRelativeResize="0"/>
          <p:nvPr/>
        </p:nvPicPr>
        <p:blipFill rotWithShape="1">
          <a:blip r:embed="rId6">
            <a:alphaModFix/>
          </a:blip>
          <a:srcRect/>
          <a:stretch/>
        </p:blipFill>
        <p:spPr>
          <a:xfrm>
            <a:off x="4901975" y="2132266"/>
            <a:ext cx="896174" cy="896174"/>
          </a:xfrm>
          <a:prstGeom prst="rect">
            <a:avLst/>
          </a:prstGeom>
          <a:noFill/>
          <a:ln>
            <a:noFill/>
          </a:ln>
        </p:spPr>
      </p:pic>
      <p:pic>
        <p:nvPicPr>
          <p:cNvPr id="609" name="Shape 609"/>
          <p:cNvPicPr preferRelativeResize="0"/>
          <p:nvPr/>
        </p:nvPicPr>
        <p:blipFill rotWithShape="1">
          <a:blip r:embed="rId7">
            <a:alphaModFix/>
          </a:blip>
          <a:srcRect/>
          <a:stretch/>
        </p:blipFill>
        <p:spPr>
          <a:xfrm>
            <a:off x="7557374" y="1188952"/>
            <a:ext cx="896174" cy="896174"/>
          </a:xfrm>
          <a:prstGeom prst="rect">
            <a:avLst/>
          </a:prstGeom>
          <a:noFill/>
          <a:ln>
            <a:noFill/>
          </a:ln>
        </p:spPr>
      </p:pic>
      <p:pic>
        <p:nvPicPr>
          <p:cNvPr id="610" name="Shape 610"/>
          <p:cNvPicPr preferRelativeResize="0"/>
          <p:nvPr/>
        </p:nvPicPr>
        <p:blipFill rotWithShape="1">
          <a:blip r:embed="rId8">
            <a:alphaModFix/>
          </a:blip>
          <a:srcRect/>
          <a:stretch/>
        </p:blipFill>
        <p:spPr>
          <a:xfrm>
            <a:off x="7557374" y="2125383"/>
            <a:ext cx="896174" cy="896174"/>
          </a:xfrm>
          <a:prstGeom prst="rect">
            <a:avLst/>
          </a:prstGeom>
          <a:noFill/>
          <a:ln>
            <a:noFill/>
          </a:ln>
        </p:spPr>
      </p:pic>
      <p:pic>
        <p:nvPicPr>
          <p:cNvPr id="611" name="Shape 611"/>
          <p:cNvPicPr preferRelativeResize="0"/>
          <p:nvPr/>
        </p:nvPicPr>
        <p:blipFill rotWithShape="1">
          <a:blip r:embed="rId9">
            <a:alphaModFix/>
          </a:blip>
          <a:srcRect/>
          <a:stretch/>
        </p:blipFill>
        <p:spPr>
          <a:xfrm>
            <a:off x="7557374" y="3998246"/>
            <a:ext cx="896174" cy="896174"/>
          </a:xfrm>
          <a:prstGeom prst="rect">
            <a:avLst/>
          </a:prstGeom>
          <a:noFill/>
          <a:ln>
            <a:noFill/>
          </a:ln>
        </p:spPr>
      </p:pic>
      <p:pic>
        <p:nvPicPr>
          <p:cNvPr id="612" name="Shape 612"/>
          <p:cNvPicPr preferRelativeResize="0"/>
          <p:nvPr/>
        </p:nvPicPr>
        <p:blipFill rotWithShape="1">
          <a:blip r:embed="rId10">
            <a:alphaModFix/>
          </a:blip>
          <a:srcRect/>
          <a:stretch/>
        </p:blipFill>
        <p:spPr>
          <a:xfrm>
            <a:off x="4901975" y="3998246"/>
            <a:ext cx="896174" cy="896174"/>
          </a:xfrm>
          <a:prstGeom prst="rect">
            <a:avLst/>
          </a:prstGeom>
          <a:noFill/>
          <a:ln>
            <a:noFill/>
          </a:ln>
        </p:spPr>
      </p:pic>
      <p:pic>
        <p:nvPicPr>
          <p:cNvPr id="613" name="Shape 613"/>
          <p:cNvPicPr preferRelativeResize="0"/>
          <p:nvPr/>
        </p:nvPicPr>
        <p:blipFill rotWithShape="1">
          <a:blip r:embed="rId11">
            <a:alphaModFix/>
          </a:blip>
          <a:srcRect/>
          <a:stretch/>
        </p:blipFill>
        <p:spPr>
          <a:xfrm>
            <a:off x="1375861" y="1532864"/>
            <a:ext cx="1833562" cy="2081212"/>
          </a:xfrm>
          <a:prstGeom prst="rect">
            <a:avLst/>
          </a:prstGeom>
          <a:noFill/>
          <a:ln>
            <a:noFill/>
          </a:ln>
        </p:spPr>
      </p:pic>
      <p:pic>
        <p:nvPicPr>
          <p:cNvPr id="614" name="Shape 614"/>
          <p:cNvPicPr preferRelativeResize="0"/>
          <p:nvPr/>
        </p:nvPicPr>
        <p:blipFill rotWithShape="1">
          <a:blip r:embed="rId12">
            <a:alphaModFix/>
          </a:blip>
          <a:srcRect/>
          <a:stretch/>
        </p:blipFill>
        <p:spPr>
          <a:xfrm>
            <a:off x="4901975" y="3065256"/>
            <a:ext cx="896174" cy="896174"/>
          </a:xfrm>
          <a:prstGeom prst="rect">
            <a:avLst/>
          </a:prstGeom>
          <a:noFill/>
          <a:ln>
            <a:noFill/>
          </a:ln>
        </p:spPr>
      </p:pic>
      <p:pic>
        <p:nvPicPr>
          <p:cNvPr id="615" name="Shape 615"/>
          <p:cNvPicPr preferRelativeResize="0"/>
          <p:nvPr/>
        </p:nvPicPr>
        <p:blipFill rotWithShape="1">
          <a:blip r:embed="rId13">
            <a:alphaModFix/>
          </a:blip>
          <a:srcRect/>
          <a:stretch/>
        </p:blipFill>
        <p:spPr>
          <a:xfrm>
            <a:off x="7557374" y="3061814"/>
            <a:ext cx="896174" cy="8961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9"/>
        <p:cNvGrpSpPr/>
        <p:nvPr/>
      </p:nvGrpSpPr>
      <p:grpSpPr>
        <a:xfrm>
          <a:off x="0" y="0"/>
          <a:ext cx="0" cy="0"/>
          <a:chOff x="0" y="0"/>
          <a:chExt cx="0" cy="0"/>
        </a:xfrm>
      </p:grpSpPr>
      <p:sp>
        <p:nvSpPr>
          <p:cNvPr id="150" name="Shape 150"/>
          <p:cNvSpPr/>
          <p:nvPr/>
        </p:nvSpPr>
        <p:spPr>
          <a:xfrm>
            <a:off x="933350" y="1043000"/>
            <a:ext cx="7488299" cy="1331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48FB1"/>
                </a:solidFill>
                <a:latin typeface="Helvetica Neue"/>
                <a:ea typeface="Helvetica Neue"/>
                <a:cs typeface="Helvetica Neue"/>
                <a:sym typeface="Helvetica Neue"/>
              </a:rPr>
              <a:t>Del grupo de los 6 tarros de mermelada… compro el 30%</a:t>
            </a:r>
            <a:endParaRPr lang="en" sz="4400" b="0" i="0" u="none" strike="noStrike" cap="none" dirty="0">
              <a:solidFill>
                <a:srgbClr val="F48FB1"/>
              </a:solidFill>
              <a:latin typeface="Helvetica Neue"/>
              <a:ea typeface="Helvetica Neue"/>
              <a:cs typeface="Helvetica Neue"/>
              <a:sym typeface="Helvetica Neue"/>
            </a:endParaRPr>
          </a:p>
        </p:txBody>
      </p:sp>
      <p:sp>
        <p:nvSpPr>
          <p:cNvPr id="151" name="Shape 151"/>
          <p:cNvSpPr/>
          <p:nvPr/>
        </p:nvSpPr>
        <p:spPr>
          <a:xfrm>
            <a:off x="933340" y="2691404"/>
            <a:ext cx="7277318" cy="132686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FFFFF"/>
                </a:solidFill>
                <a:latin typeface="Helvetica Neue"/>
                <a:ea typeface="Helvetica Neue"/>
                <a:cs typeface="Helvetica Neue"/>
                <a:sym typeface="Helvetica Neue"/>
              </a:rPr>
              <a:t>Del grupo de los 24 tarros de mermelada…</a:t>
            </a:r>
            <a:endParaRPr lang="en" sz="44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19"/>
        <p:cNvGrpSpPr/>
        <p:nvPr/>
      </p:nvGrpSpPr>
      <p:grpSpPr>
        <a:xfrm>
          <a:off x="0" y="0"/>
          <a:ext cx="0" cy="0"/>
          <a:chOff x="0" y="0"/>
          <a:chExt cx="0" cy="0"/>
        </a:xfrm>
      </p:grpSpPr>
      <p:sp>
        <p:nvSpPr>
          <p:cNvPr id="620" name="Shape 620"/>
          <p:cNvSpPr/>
          <p:nvPr/>
        </p:nvSpPr>
        <p:spPr>
          <a:xfrm>
            <a:off x="4002522" y="54521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&lt;google-drive&gt;</a:t>
            </a:r>
          </a:p>
        </p:txBody>
      </p:sp>
      <p:sp>
        <p:nvSpPr>
          <p:cNvPr id="621" name="Shape 621"/>
          <p:cNvSpPr/>
          <p:nvPr/>
        </p:nvSpPr>
        <p:spPr>
          <a:xfrm>
            <a:off x="3839012" y="1495409"/>
            <a:ext cx="3072411"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&lt;google-calendar&gt;</a:t>
            </a:r>
          </a:p>
        </p:txBody>
      </p:sp>
      <p:sp>
        <p:nvSpPr>
          <p:cNvPr id="622" name="Shape 622"/>
          <p:cNvSpPr/>
          <p:nvPr/>
        </p:nvSpPr>
        <p:spPr>
          <a:xfrm>
            <a:off x="3335903" y="2418073"/>
            <a:ext cx="4078627"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&lt;google-hangout-button&gt;</a:t>
            </a:r>
          </a:p>
        </p:txBody>
      </p:sp>
      <p:sp>
        <p:nvSpPr>
          <p:cNvPr id="623" name="Shape 623"/>
          <p:cNvSpPr/>
          <p:nvPr/>
        </p:nvSpPr>
        <p:spPr>
          <a:xfrm>
            <a:off x="3335903" y="3368271"/>
            <a:ext cx="4078628"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&lt;google-cloud&gt;</a:t>
            </a:r>
          </a:p>
        </p:txBody>
      </p:sp>
      <p:sp>
        <p:nvSpPr>
          <p:cNvPr id="624" name="Shape 624"/>
          <p:cNvSpPr/>
          <p:nvPr/>
        </p:nvSpPr>
        <p:spPr>
          <a:xfrm>
            <a:off x="3172393" y="4318468"/>
            <a:ext cx="4405648"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&lt;google-castable-video&gt;</a:t>
            </a:r>
          </a:p>
        </p:txBody>
      </p:sp>
      <p:sp>
        <p:nvSpPr>
          <p:cNvPr id="625" name="Shape 625"/>
          <p:cNvSpPr/>
          <p:nvPr/>
        </p:nvSpPr>
        <p:spPr>
          <a:xfrm>
            <a:off x="6450389" y="538328"/>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&lt;google-analytics&gt;</a:t>
            </a:r>
          </a:p>
        </p:txBody>
      </p:sp>
      <p:sp>
        <p:nvSpPr>
          <p:cNvPr id="626" name="Shape 626"/>
          <p:cNvSpPr/>
          <p:nvPr/>
        </p:nvSpPr>
        <p:spPr>
          <a:xfrm>
            <a:off x="6657921" y="1481642"/>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&lt;google-map&gt;</a:t>
            </a:r>
          </a:p>
        </p:txBody>
      </p:sp>
      <p:sp>
        <p:nvSpPr>
          <p:cNvPr id="627" name="Shape 627"/>
          <p:cNvSpPr/>
          <p:nvPr/>
        </p:nvSpPr>
        <p:spPr>
          <a:xfrm>
            <a:off x="6657921" y="2424957"/>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&lt;google-sheets&gt;</a:t>
            </a:r>
          </a:p>
        </p:txBody>
      </p:sp>
      <p:sp>
        <p:nvSpPr>
          <p:cNvPr id="628" name="Shape 628"/>
          <p:cNvSpPr/>
          <p:nvPr/>
        </p:nvSpPr>
        <p:spPr>
          <a:xfrm>
            <a:off x="6657921" y="336827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&lt;google-translate&gt;</a:t>
            </a:r>
          </a:p>
        </p:txBody>
      </p:sp>
      <p:sp>
        <p:nvSpPr>
          <p:cNvPr id="629" name="Shape 629"/>
          <p:cNvSpPr/>
          <p:nvPr/>
        </p:nvSpPr>
        <p:spPr>
          <a:xfrm>
            <a:off x="6657921" y="4284052"/>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&lt;google-youtube&gt;</a:t>
            </a:r>
          </a:p>
        </p:txBody>
      </p:sp>
      <p:pic>
        <p:nvPicPr>
          <p:cNvPr id="630" name="Shape 630"/>
          <p:cNvPicPr preferRelativeResize="0"/>
          <p:nvPr/>
        </p:nvPicPr>
        <p:blipFill rotWithShape="1">
          <a:blip r:embed="rId3">
            <a:alphaModFix/>
          </a:blip>
          <a:srcRect/>
          <a:stretch/>
        </p:blipFill>
        <p:spPr>
          <a:xfrm>
            <a:off x="1375861" y="1531143"/>
            <a:ext cx="1833562" cy="2081212"/>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34"/>
        <p:cNvGrpSpPr/>
        <p:nvPr/>
      </p:nvGrpSpPr>
      <p:grpSpPr>
        <a:xfrm>
          <a:off x="0" y="0"/>
          <a:ext cx="0" cy="0"/>
          <a:chOff x="0" y="0"/>
          <a:chExt cx="0" cy="0"/>
        </a:xfrm>
      </p:grpSpPr>
      <p:pic>
        <p:nvPicPr>
          <p:cNvPr id="635" name="Shape 635"/>
          <p:cNvPicPr preferRelativeResize="0"/>
          <p:nvPr/>
        </p:nvPicPr>
        <p:blipFill rotWithShape="1">
          <a:blip r:embed="rId3">
            <a:alphaModFix amt="39860"/>
          </a:blip>
          <a:srcRect/>
          <a:stretch/>
        </p:blipFill>
        <p:spPr>
          <a:xfrm>
            <a:off x="1693094" y="1531143"/>
            <a:ext cx="1833562" cy="2081212"/>
          </a:xfrm>
          <a:prstGeom prst="rect">
            <a:avLst/>
          </a:prstGeom>
          <a:noFill/>
          <a:ln>
            <a:noFill/>
          </a:ln>
        </p:spPr>
      </p:pic>
      <p:pic>
        <p:nvPicPr>
          <p:cNvPr id="636" name="Shape 636"/>
          <p:cNvPicPr preferRelativeResize="0"/>
          <p:nvPr/>
        </p:nvPicPr>
        <p:blipFill rotWithShape="1">
          <a:blip r:embed="rId4">
            <a:alphaModFix amt="39860"/>
          </a:blip>
          <a:srcRect/>
          <a:stretch/>
        </p:blipFill>
        <p:spPr>
          <a:xfrm>
            <a:off x="3655218" y="1531143"/>
            <a:ext cx="1833562" cy="2081212"/>
          </a:xfrm>
          <a:prstGeom prst="rect">
            <a:avLst/>
          </a:prstGeom>
          <a:noFill/>
          <a:ln>
            <a:noFill/>
          </a:ln>
        </p:spPr>
      </p:pic>
      <p:pic>
        <p:nvPicPr>
          <p:cNvPr id="637" name="Shape 637"/>
          <p:cNvPicPr preferRelativeResize="0"/>
          <p:nvPr/>
        </p:nvPicPr>
        <p:blipFill rotWithShape="1">
          <a:blip r:embed="rId5">
            <a:alphaModFix/>
          </a:blip>
          <a:srcRect/>
          <a:stretch/>
        </p:blipFill>
        <p:spPr>
          <a:xfrm>
            <a:off x="5617342" y="1531143"/>
            <a:ext cx="1833562" cy="2081212"/>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41"/>
        <p:cNvGrpSpPr/>
        <p:nvPr/>
      </p:nvGrpSpPr>
      <p:grpSpPr>
        <a:xfrm>
          <a:off x="0" y="0"/>
          <a:ext cx="0" cy="0"/>
          <a:chOff x="0" y="0"/>
          <a:chExt cx="0" cy="0"/>
        </a:xfrm>
      </p:grpSpPr>
      <p:pic>
        <p:nvPicPr>
          <p:cNvPr id="642" name="Shape 642"/>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43" name="Shape 643"/>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44" name="Shape 644"/>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45" name="Shape 645"/>
          <p:cNvPicPr preferRelativeResize="0"/>
          <p:nvPr/>
        </p:nvPicPr>
        <p:blipFill rotWithShape="1">
          <a:blip r:embed="rId6">
            <a:alphaModFix/>
          </a:blip>
          <a:srcRect/>
          <a:stretch/>
        </p:blipFill>
        <p:spPr>
          <a:xfrm>
            <a:off x="2686734" y="2625404"/>
            <a:ext cx="1833562" cy="2081212"/>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49"/>
        <p:cNvGrpSpPr/>
        <p:nvPr/>
      </p:nvGrpSpPr>
      <p:grpSpPr>
        <a:xfrm>
          <a:off x="0" y="0"/>
          <a:ext cx="0" cy="0"/>
          <a:chOff x="0" y="0"/>
          <a:chExt cx="0" cy="0"/>
        </a:xfrm>
      </p:grpSpPr>
      <p:pic>
        <p:nvPicPr>
          <p:cNvPr id="650" name="Shape 650"/>
          <p:cNvPicPr preferRelativeResize="0"/>
          <p:nvPr/>
        </p:nvPicPr>
        <p:blipFill rotWithShape="1">
          <a:blip r:embed="rId3">
            <a:alphaModFix/>
          </a:blip>
          <a:srcRect/>
          <a:stretch/>
        </p:blipFill>
        <p:spPr>
          <a:xfrm>
            <a:off x="5605805" y="820022"/>
            <a:ext cx="1847970" cy="3285281"/>
          </a:xfrm>
          <a:prstGeom prst="rect">
            <a:avLst/>
          </a:prstGeom>
          <a:noFill/>
          <a:ln>
            <a:noFill/>
          </a:ln>
        </p:spPr>
      </p:pic>
      <p:pic>
        <p:nvPicPr>
          <p:cNvPr id="651" name="Shape 651"/>
          <p:cNvPicPr preferRelativeResize="0"/>
          <p:nvPr/>
        </p:nvPicPr>
        <p:blipFill rotWithShape="1">
          <a:blip r:embed="rId4">
            <a:alphaModFix/>
          </a:blip>
          <a:srcRect/>
          <a:stretch/>
        </p:blipFill>
        <p:spPr>
          <a:xfrm>
            <a:off x="5340549" y="499433"/>
            <a:ext cx="2378483" cy="4144633"/>
          </a:xfrm>
          <a:prstGeom prst="rect">
            <a:avLst/>
          </a:prstGeom>
          <a:noFill/>
          <a:ln>
            <a:noFill/>
          </a:ln>
        </p:spPr>
      </p:pic>
      <p:pic>
        <p:nvPicPr>
          <p:cNvPr id="652" name="Shape 652"/>
          <p:cNvPicPr preferRelativeResize="0"/>
          <p:nvPr/>
        </p:nvPicPr>
        <p:blipFill rotWithShape="1">
          <a:blip r:embed="rId5">
            <a:alphaModFix/>
          </a:blip>
          <a:srcRect/>
          <a:stretch/>
        </p:blipFill>
        <p:spPr>
          <a:xfrm>
            <a:off x="1368346" y="1531143"/>
            <a:ext cx="1833562" cy="2081212"/>
          </a:xfrm>
          <a:prstGeom prst="rect">
            <a:avLst/>
          </a:prstGeom>
          <a:noFill/>
          <a:ln>
            <a:noFill/>
          </a:ln>
        </p:spPr>
      </p:pic>
      <p:pic>
        <p:nvPicPr>
          <p:cNvPr id="653" name="Shape 653"/>
          <p:cNvPicPr preferRelativeResize="0"/>
          <p:nvPr/>
        </p:nvPicPr>
        <p:blipFill>
          <a:blip r:embed="rId6">
            <a:alphaModFix/>
          </a:blip>
          <a:stretch>
            <a:fillRect/>
          </a:stretch>
        </p:blipFill>
        <p:spPr>
          <a:xfrm>
            <a:off x="5605800" y="820025"/>
            <a:ext cx="1847975" cy="3293056"/>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57"/>
        <p:cNvGrpSpPr/>
        <p:nvPr/>
      </p:nvGrpSpPr>
      <p:grpSpPr>
        <a:xfrm>
          <a:off x="0" y="0"/>
          <a:ext cx="0" cy="0"/>
          <a:chOff x="0" y="0"/>
          <a:chExt cx="0" cy="0"/>
        </a:xfrm>
      </p:grpSpPr>
      <p:sp>
        <p:nvSpPr>
          <p:cNvPr id="658" name="Shape 658"/>
          <p:cNvSpPr/>
          <p:nvPr/>
        </p:nvSpPr>
        <p:spPr>
          <a:xfrm>
            <a:off x="4974087" y="1321595"/>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&lt;platinum-sw&gt;</a:t>
            </a:r>
          </a:p>
        </p:txBody>
      </p:sp>
      <p:sp>
        <p:nvSpPr>
          <p:cNvPr id="659" name="Shape 659"/>
          <p:cNvSpPr/>
          <p:nvPr/>
        </p:nvSpPr>
        <p:spPr>
          <a:xfrm>
            <a:off x="5181620" y="2655623"/>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&lt;platinum-sw-fetch&gt;</a:t>
            </a:r>
          </a:p>
        </p:txBody>
      </p:sp>
      <p:sp>
        <p:nvSpPr>
          <p:cNvPr id="660" name="Shape 660"/>
          <p:cNvSpPr/>
          <p:nvPr/>
        </p:nvSpPr>
        <p:spPr>
          <a:xfrm>
            <a:off x="4974087" y="1766271"/>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&lt;platinum-sw-cache&gt;</a:t>
            </a:r>
          </a:p>
        </p:txBody>
      </p:sp>
      <p:sp>
        <p:nvSpPr>
          <p:cNvPr id="661" name="Shape 661"/>
          <p:cNvSpPr/>
          <p:nvPr/>
        </p:nvSpPr>
        <p:spPr>
          <a:xfrm>
            <a:off x="4974087" y="2210947"/>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&lt;platinum-sw-register&gt;</a:t>
            </a:r>
          </a:p>
        </p:txBody>
      </p:sp>
      <p:sp>
        <p:nvSpPr>
          <p:cNvPr id="662" name="Shape 662"/>
          <p:cNvSpPr/>
          <p:nvPr/>
        </p:nvSpPr>
        <p:spPr>
          <a:xfrm>
            <a:off x="5093576" y="3100299"/>
            <a:ext cx="2921477"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&lt;platinum-push-messaging&gt;</a:t>
            </a:r>
          </a:p>
        </p:txBody>
      </p:sp>
      <p:sp>
        <p:nvSpPr>
          <p:cNvPr id="663" name="Shape 663"/>
          <p:cNvSpPr/>
          <p:nvPr/>
        </p:nvSpPr>
        <p:spPr>
          <a:xfrm>
            <a:off x="5181620" y="353520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664" name="Shape 664"/>
          <p:cNvPicPr preferRelativeResize="0"/>
          <p:nvPr/>
        </p:nvPicPr>
        <p:blipFill rotWithShape="1">
          <a:blip r:embed="rId3">
            <a:alphaModFix/>
          </a:blip>
          <a:srcRect/>
          <a:stretch/>
        </p:blipFill>
        <p:spPr>
          <a:xfrm>
            <a:off x="1368346" y="1531143"/>
            <a:ext cx="1833562" cy="2081212"/>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68"/>
        <p:cNvGrpSpPr/>
        <p:nvPr/>
      </p:nvGrpSpPr>
      <p:grpSpPr>
        <a:xfrm>
          <a:off x="0" y="0"/>
          <a:ext cx="0" cy="0"/>
          <a:chOff x="0" y="0"/>
          <a:chExt cx="0" cy="0"/>
        </a:xfrm>
      </p:grpSpPr>
      <p:pic>
        <p:nvPicPr>
          <p:cNvPr id="669" name="Shape 669"/>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70" name="Shape 670"/>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71" name="Shape 671"/>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72" name="Shape 672"/>
          <p:cNvPicPr preferRelativeResize="0"/>
          <p:nvPr/>
        </p:nvPicPr>
        <p:blipFill rotWithShape="1">
          <a:blip r:embed="rId6">
            <a:alphaModFix/>
          </a:blip>
          <a:srcRect/>
          <a:stretch/>
        </p:blipFill>
        <p:spPr>
          <a:xfrm>
            <a:off x="2686734" y="2625404"/>
            <a:ext cx="1833562" cy="2081212"/>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76"/>
        <p:cNvGrpSpPr/>
        <p:nvPr/>
      </p:nvGrpSpPr>
      <p:grpSpPr>
        <a:xfrm>
          <a:off x="0" y="0"/>
          <a:ext cx="0" cy="0"/>
          <a:chOff x="0" y="0"/>
          <a:chExt cx="0" cy="0"/>
        </a:xfrm>
      </p:grpSpPr>
      <p:pic>
        <p:nvPicPr>
          <p:cNvPr id="677" name="Shape 677"/>
          <p:cNvPicPr preferRelativeResize="0"/>
          <p:nvPr/>
        </p:nvPicPr>
        <p:blipFill rotWithShape="1">
          <a:blip r:embed="rId3">
            <a:alphaModFix amt="39860"/>
          </a:blip>
          <a:srcRect/>
          <a:stretch/>
        </p:blipFill>
        <p:spPr>
          <a:xfrm>
            <a:off x="1693094" y="436882"/>
            <a:ext cx="1833562" cy="2081212"/>
          </a:xfrm>
          <a:prstGeom prst="rect">
            <a:avLst/>
          </a:prstGeom>
          <a:noFill/>
          <a:ln>
            <a:noFill/>
          </a:ln>
        </p:spPr>
      </p:pic>
      <p:pic>
        <p:nvPicPr>
          <p:cNvPr id="678" name="Shape 678"/>
          <p:cNvPicPr preferRelativeResize="0"/>
          <p:nvPr/>
        </p:nvPicPr>
        <p:blipFill rotWithShape="1">
          <a:blip r:embed="rId4">
            <a:alphaModFix amt="39860"/>
          </a:blip>
          <a:srcRect/>
          <a:stretch/>
        </p:blipFill>
        <p:spPr>
          <a:xfrm>
            <a:off x="3655218" y="436882"/>
            <a:ext cx="1833562" cy="2081212"/>
          </a:xfrm>
          <a:prstGeom prst="rect">
            <a:avLst/>
          </a:prstGeom>
          <a:noFill/>
          <a:ln>
            <a:noFill/>
          </a:ln>
        </p:spPr>
      </p:pic>
      <p:pic>
        <p:nvPicPr>
          <p:cNvPr id="679" name="Shape 679"/>
          <p:cNvPicPr preferRelativeResize="0"/>
          <p:nvPr/>
        </p:nvPicPr>
        <p:blipFill rotWithShape="1">
          <a:blip r:embed="rId5">
            <a:alphaModFix amt="39860"/>
          </a:blip>
          <a:srcRect/>
          <a:stretch/>
        </p:blipFill>
        <p:spPr>
          <a:xfrm>
            <a:off x="5617342" y="436882"/>
            <a:ext cx="1833562" cy="2081212"/>
          </a:xfrm>
          <a:prstGeom prst="rect">
            <a:avLst/>
          </a:prstGeom>
          <a:noFill/>
          <a:ln>
            <a:noFill/>
          </a:ln>
        </p:spPr>
      </p:pic>
      <p:pic>
        <p:nvPicPr>
          <p:cNvPr id="680" name="Shape 680"/>
          <p:cNvPicPr preferRelativeResize="0"/>
          <p:nvPr/>
        </p:nvPicPr>
        <p:blipFill rotWithShape="1">
          <a:blip r:embed="rId6">
            <a:alphaModFix amt="39860"/>
          </a:blip>
          <a:srcRect/>
          <a:stretch/>
        </p:blipFill>
        <p:spPr>
          <a:xfrm>
            <a:off x="2686734" y="2625404"/>
            <a:ext cx="1833562" cy="2081212"/>
          </a:xfrm>
          <a:prstGeom prst="rect">
            <a:avLst/>
          </a:prstGeom>
          <a:noFill/>
          <a:ln>
            <a:noFill/>
          </a:ln>
        </p:spPr>
      </p:pic>
      <p:pic>
        <p:nvPicPr>
          <p:cNvPr id="681" name="Shape 681"/>
          <p:cNvPicPr preferRelativeResize="0"/>
          <p:nvPr/>
        </p:nvPicPr>
        <p:blipFill rotWithShape="1">
          <a:blip r:embed="rId7">
            <a:alphaModFix/>
          </a:blip>
          <a:srcRect/>
          <a:stretch/>
        </p:blipFill>
        <p:spPr>
          <a:xfrm>
            <a:off x="4623702" y="2625404"/>
            <a:ext cx="1833562" cy="2081212"/>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85"/>
        <p:cNvGrpSpPr/>
        <p:nvPr/>
      </p:nvGrpSpPr>
      <p:grpSpPr>
        <a:xfrm>
          <a:off x="0" y="0"/>
          <a:ext cx="0" cy="0"/>
          <a:chOff x="0" y="0"/>
          <a:chExt cx="0" cy="0"/>
        </a:xfrm>
      </p:grpSpPr>
      <p:sp>
        <p:nvSpPr>
          <p:cNvPr id="686" name="Shape 686"/>
          <p:cNvSpPr/>
          <p:nvPr/>
        </p:nvSpPr>
        <p:spPr>
          <a:xfrm>
            <a:off x="5629379" y="836876"/>
            <a:ext cx="1800821" cy="3243347"/>
          </a:xfrm>
          <a:prstGeom prst="rect">
            <a:avLst/>
          </a:prstGeom>
          <a:solidFill>
            <a:srgbClr val="FFFFFF"/>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687" name="Shape 687"/>
          <p:cNvPicPr preferRelativeResize="0"/>
          <p:nvPr/>
        </p:nvPicPr>
        <p:blipFill rotWithShape="1">
          <a:blip r:embed="rId3">
            <a:alphaModFix/>
          </a:blip>
          <a:srcRect/>
          <a:stretch/>
        </p:blipFill>
        <p:spPr>
          <a:xfrm>
            <a:off x="5677302" y="1583905"/>
            <a:ext cx="1704975" cy="1975689"/>
          </a:xfrm>
          <a:prstGeom prst="rect">
            <a:avLst/>
          </a:prstGeom>
          <a:noFill/>
          <a:ln>
            <a:noFill/>
          </a:ln>
        </p:spPr>
      </p:pic>
      <p:pic>
        <p:nvPicPr>
          <p:cNvPr id="688" name="Shape 688"/>
          <p:cNvPicPr preferRelativeResize="0"/>
          <p:nvPr/>
        </p:nvPicPr>
        <p:blipFill rotWithShape="1">
          <a:blip r:embed="rId4">
            <a:alphaModFix/>
          </a:blip>
          <a:srcRect/>
          <a:stretch/>
        </p:blipFill>
        <p:spPr>
          <a:xfrm>
            <a:off x="5340549" y="499433"/>
            <a:ext cx="2378483" cy="4144633"/>
          </a:xfrm>
          <a:prstGeom prst="rect">
            <a:avLst/>
          </a:prstGeom>
          <a:noFill/>
          <a:ln>
            <a:noFill/>
          </a:ln>
        </p:spPr>
      </p:pic>
      <p:pic>
        <p:nvPicPr>
          <p:cNvPr id="689" name="Shape 689"/>
          <p:cNvPicPr preferRelativeResize="0"/>
          <p:nvPr/>
        </p:nvPicPr>
        <p:blipFill rotWithShape="1">
          <a:blip r:embed="rId5">
            <a:alphaModFix/>
          </a:blip>
          <a:srcRect/>
          <a:stretch/>
        </p:blipFill>
        <p:spPr>
          <a:xfrm>
            <a:off x="1367855" y="1531143"/>
            <a:ext cx="1833562" cy="2081212"/>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693"/>
        <p:cNvGrpSpPr/>
        <p:nvPr/>
      </p:nvGrpSpPr>
      <p:grpSpPr>
        <a:xfrm>
          <a:off x="0" y="0"/>
          <a:ext cx="0" cy="0"/>
          <a:chOff x="0" y="0"/>
          <a:chExt cx="0" cy="0"/>
        </a:xfrm>
      </p:grpSpPr>
      <p:sp>
        <p:nvSpPr>
          <p:cNvPr id="694" name="Shape 694"/>
          <p:cNvSpPr/>
          <p:nvPr/>
        </p:nvSpPr>
        <p:spPr>
          <a:xfrm>
            <a:off x="4974087" y="1321595"/>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&lt;gold-cc-input&gt;</a:t>
            </a:r>
          </a:p>
        </p:txBody>
      </p:sp>
      <p:sp>
        <p:nvSpPr>
          <p:cNvPr id="695" name="Shape 695"/>
          <p:cNvSpPr/>
          <p:nvPr/>
        </p:nvSpPr>
        <p:spPr>
          <a:xfrm>
            <a:off x="5181620" y="2665396"/>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&lt;gold-zip-input&gt;</a:t>
            </a:r>
          </a:p>
        </p:txBody>
      </p:sp>
      <p:sp>
        <p:nvSpPr>
          <p:cNvPr id="696" name="Shape 696"/>
          <p:cNvSpPr/>
          <p:nvPr/>
        </p:nvSpPr>
        <p:spPr>
          <a:xfrm>
            <a:off x="4974087" y="1795591"/>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&lt;gold-cc-expiration-input&gt;</a:t>
            </a:r>
          </a:p>
        </p:txBody>
      </p:sp>
      <p:sp>
        <p:nvSpPr>
          <p:cNvPr id="697" name="Shape 697"/>
          <p:cNvSpPr/>
          <p:nvPr/>
        </p:nvSpPr>
        <p:spPr>
          <a:xfrm>
            <a:off x="4974087" y="2230494"/>
            <a:ext cx="3160454"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&lt;gold-cc-cvc-input&gt;</a:t>
            </a:r>
          </a:p>
        </p:txBody>
      </p:sp>
      <p:sp>
        <p:nvSpPr>
          <p:cNvPr id="698" name="Shape 698"/>
          <p:cNvSpPr/>
          <p:nvPr/>
        </p:nvSpPr>
        <p:spPr>
          <a:xfrm>
            <a:off x="5181620" y="3100299"/>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&lt;gold-phone-input&gt;</a:t>
            </a:r>
          </a:p>
        </p:txBody>
      </p:sp>
      <p:sp>
        <p:nvSpPr>
          <p:cNvPr id="699" name="Shape 699"/>
          <p:cNvSpPr/>
          <p:nvPr/>
        </p:nvSpPr>
        <p:spPr>
          <a:xfrm>
            <a:off x="5181620" y="3535201"/>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&lt;gold-email-input&gt;</a:t>
            </a:r>
          </a:p>
        </p:txBody>
      </p:sp>
      <p:sp>
        <p:nvSpPr>
          <p:cNvPr id="700" name="Shape 700"/>
          <p:cNvSpPr/>
          <p:nvPr/>
        </p:nvSpPr>
        <p:spPr>
          <a:xfrm>
            <a:off x="5181620" y="3970103"/>
            <a:ext cx="2745390" cy="28670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701" name="Shape 701"/>
          <p:cNvPicPr preferRelativeResize="0"/>
          <p:nvPr/>
        </p:nvPicPr>
        <p:blipFill rotWithShape="1">
          <a:blip r:embed="rId3">
            <a:alphaModFix/>
          </a:blip>
          <a:srcRect/>
          <a:stretch/>
        </p:blipFill>
        <p:spPr>
          <a:xfrm>
            <a:off x="1367855" y="1531143"/>
            <a:ext cx="1833562" cy="2081212"/>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705"/>
        <p:cNvGrpSpPr/>
        <p:nvPr/>
      </p:nvGrpSpPr>
      <p:grpSpPr>
        <a:xfrm>
          <a:off x="0" y="0"/>
          <a:ext cx="0" cy="0"/>
          <a:chOff x="0" y="0"/>
          <a:chExt cx="0" cy="0"/>
        </a:xfrm>
      </p:grpSpPr>
      <p:pic>
        <p:nvPicPr>
          <p:cNvPr id="706" name="Shape 706"/>
          <p:cNvPicPr preferRelativeResize="0"/>
          <p:nvPr/>
        </p:nvPicPr>
        <p:blipFill rotWithShape="1">
          <a:blip r:embed="rId3">
            <a:alphaModFix/>
          </a:blip>
          <a:srcRect/>
          <a:stretch/>
        </p:blipFill>
        <p:spPr>
          <a:xfrm>
            <a:off x="1693094" y="436882"/>
            <a:ext cx="1833562" cy="2081212"/>
          </a:xfrm>
          <a:prstGeom prst="rect">
            <a:avLst/>
          </a:prstGeom>
          <a:noFill/>
          <a:ln>
            <a:noFill/>
          </a:ln>
        </p:spPr>
      </p:pic>
      <p:pic>
        <p:nvPicPr>
          <p:cNvPr id="707" name="Shape 707"/>
          <p:cNvPicPr preferRelativeResize="0"/>
          <p:nvPr/>
        </p:nvPicPr>
        <p:blipFill rotWithShape="1">
          <a:blip r:embed="rId4">
            <a:alphaModFix/>
          </a:blip>
          <a:srcRect/>
          <a:stretch/>
        </p:blipFill>
        <p:spPr>
          <a:xfrm>
            <a:off x="3655218" y="436882"/>
            <a:ext cx="1833562" cy="2081212"/>
          </a:xfrm>
          <a:prstGeom prst="rect">
            <a:avLst/>
          </a:prstGeom>
          <a:noFill/>
          <a:ln>
            <a:noFill/>
          </a:ln>
        </p:spPr>
      </p:pic>
      <p:pic>
        <p:nvPicPr>
          <p:cNvPr id="708" name="Shape 708"/>
          <p:cNvPicPr preferRelativeResize="0"/>
          <p:nvPr/>
        </p:nvPicPr>
        <p:blipFill rotWithShape="1">
          <a:blip r:embed="rId5">
            <a:alphaModFix/>
          </a:blip>
          <a:srcRect/>
          <a:stretch/>
        </p:blipFill>
        <p:spPr>
          <a:xfrm>
            <a:off x="5617342" y="436882"/>
            <a:ext cx="1833562" cy="2081212"/>
          </a:xfrm>
          <a:prstGeom prst="rect">
            <a:avLst/>
          </a:prstGeom>
          <a:noFill/>
          <a:ln>
            <a:noFill/>
          </a:ln>
        </p:spPr>
      </p:pic>
      <p:pic>
        <p:nvPicPr>
          <p:cNvPr id="709" name="Shape 709"/>
          <p:cNvPicPr preferRelativeResize="0"/>
          <p:nvPr/>
        </p:nvPicPr>
        <p:blipFill rotWithShape="1">
          <a:blip r:embed="rId6">
            <a:alphaModFix/>
          </a:blip>
          <a:srcRect/>
          <a:stretch/>
        </p:blipFill>
        <p:spPr>
          <a:xfrm>
            <a:off x="2656026" y="2612827"/>
            <a:ext cx="1833562" cy="2081212"/>
          </a:xfrm>
          <a:prstGeom prst="rect">
            <a:avLst/>
          </a:prstGeom>
          <a:noFill/>
          <a:ln>
            <a:noFill/>
          </a:ln>
        </p:spPr>
      </p:pic>
      <p:pic>
        <p:nvPicPr>
          <p:cNvPr id="710" name="Shape 710"/>
          <p:cNvPicPr preferRelativeResize="0"/>
          <p:nvPr/>
        </p:nvPicPr>
        <p:blipFill rotWithShape="1">
          <a:blip r:embed="rId7">
            <a:alphaModFix/>
          </a:blip>
          <a:srcRect/>
          <a:stretch/>
        </p:blipFill>
        <p:spPr>
          <a:xfrm>
            <a:off x="4592995" y="2612827"/>
            <a:ext cx="1833562" cy="2081212"/>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49"/>
        <p:cNvGrpSpPr/>
        <p:nvPr/>
      </p:nvGrpSpPr>
      <p:grpSpPr>
        <a:xfrm>
          <a:off x="0" y="0"/>
          <a:ext cx="0" cy="0"/>
          <a:chOff x="0" y="0"/>
          <a:chExt cx="0" cy="0"/>
        </a:xfrm>
      </p:grpSpPr>
      <p:sp>
        <p:nvSpPr>
          <p:cNvPr id="150" name="Shape 150"/>
          <p:cNvSpPr/>
          <p:nvPr/>
        </p:nvSpPr>
        <p:spPr>
          <a:xfrm>
            <a:off x="933350" y="1043000"/>
            <a:ext cx="7488299" cy="1331699"/>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48FB1"/>
                </a:solidFill>
                <a:latin typeface="Helvetica Neue"/>
                <a:ea typeface="Helvetica Neue"/>
                <a:cs typeface="Helvetica Neue"/>
                <a:sym typeface="Helvetica Neue"/>
              </a:rPr>
              <a:t>Del grupo de los 6 tarros de mermelada… compro el 30%</a:t>
            </a:r>
            <a:endParaRPr lang="en" sz="4400" b="0" i="0" u="none" strike="noStrike" cap="none" dirty="0">
              <a:solidFill>
                <a:srgbClr val="F48FB1"/>
              </a:solidFill>
              <a:latin typeface="Helvetica Neue"/>
              <a:ea typeface="Helvetica Neue"/>
              <a:cs typeface="Helvetica Neue"/>
              <a:sym typeface="Helvetica Neue"/>
            </a:endParaRPr>
          </a:p>
        </p:txBody>
      </p:sp>
      <p:sp>
        <p:nvSpPr>
          <p:cNvPr id="151" name="Shape 151"/>
          <p:cNvSpPr/>
          <p:nvPr/>
        </p:nvSpPr>
        <p:spPr>
          <a:xfrm>
            <a:off x="933340" y="2691403"/>
            <a:ext cx="7277318" cy="1970243"/>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4400" b="0" i="0" u="none" strike="noStrike" cap="none" dirty="0" smtClean="0">
                <a:solidFill>
                  <a:srgbClr val="FFFFFF"/>
                </a:solidFill>
                <a:latin typeface="Helvetica Neue"/>
                <a:ea typeface="Helvetica Neue"/>
                <a:cs typeface="Helvetica Neue"/>
                <a:sym typeface="Helvetica Neue"/>
              </a:rPr>
              <a:t>Del grupo de los 24 tarros de mermelada…compro el 3%</a:t>
            </a:r>
            <a:endParaRPr lang="en" sz="44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7930752"/>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714"/>
        <p:cNvGrpSpPr/>
        <p:nvPr/>
      </p:nvGrpSpPr>
      <p:grpSpPr>
        <a:xfrm>
          <a:off x="0" y="0"/>
          <a:ext cx="0" cy="0"/>
          <a:chOff x="0" y="0"/>
          <a:chExt cx="0" cy="0"/>
        </a:xfrm>
      </p:grpSpPr>
      <p:sp>
        <p:nvSpPr>
          <p:cNvPr id="715" name="Shape 715"/>
          <p:cNvSpPr/>
          <p:nvPr/>
        </p:nvSpPr>
        <p:spPr>
          <a:xfrm>
            <a:off x="2800814" y="4465156"/>
            <a:ext cx="3585004" cy="694849"/>
          </a:xfrm>
          <a:prstGeom prst="rect">
            <a:avLst/>
          </a:prstGeom>
          <a:noFill/>
          <a:ln>
            <a:noFill/>
          </a:ln>
        </p:spPr>
        <p:txBody>
          <a:bodyPr lIns="0" tIns="0" rIns="0" bIns="0" anchor="t" anchorCtr="0">
            <a:noAutofit/>
          </a:bodyPr>
          <a:lstStyle/>
          <a:p>
            <a:pPr marL="0" marR="0" lvl="0" indent="0" algn="l" rtl="0">
              <a:lnSpc>
                <a:spcPct val="90000"/>
              </a:lnSpc>
              <a:spcBef>
                <a:spcPts val="0"/>
              </a:spcBef>
              <a:buSzPct val="25000"/>
              <a:buNone/>
            </a:pPr>
            <a:r>
              <a:rPr lang="en" sz="2400" b="0" i="0" u="sng" strike="noStrike" cap="none">
                <a:solidFill>
                  <a:schemeClr val="hlink"/>
                </a:solidFill>
                <a:latin typeface="Roboto Condensed"/>
                <a:ea typeface="Roboto Condensed"/>
                <a:cs typeface="Roboto Condensed"/>
                <a:sym typeface="Roboto Condensed"/>
                <a:hlinkClick r:id="rId3"/>
              </a:rPr>
              <a:t>elements.polymer-project.org</a:t>
            </a:r>
          </a:p>
        </p:txBody>
      </p:sp>
      <p:pic>
        <p:nvPicPr>
          <p:cNvPr id="716" name="Shape 716"/>
          <p:cNvPicPr preferRelativeResize="0"/>
          <p:nvPr/>
        </p:nvPicPr>
        <p:blipFill rotWithShape="1">
          <a:blip r:embed="rId4">
            <a:alphaModFix/>
          </a:blip>
          <a:srcRect/>
          <a:stretch/>
        </p:blipFill>
        <p:spPr>
          <a:xfrm>
            <a:off x="0" y="162156"/>
            <a:ext cx="9144000" cy="430252"/>
          </a:xfrm>
          <a:prstGeom prst="rect">
            <a:avLst/>
          </a:prstGeom>
          <a:noFill/>
          <a:ln>
            <a:noFill/>
          </a:ln>
        </p:spPr>
      </p:pic>
      <p:pic>
        <p:nvPicPr>
          <p:cNvPr id="717" name="Shape 717"/>
          <p:cNvPicPr preferRelativeResize="0"/>
          <p:nvPr/>
        </p:nvPicPr>
        <p:blipFill rotWithShape="1">
          <a:blip r:embed="rId5">
            <a:alphaModFix/>
          </a:blip>
          <a:srcRect/>
          <a:stretch/>
        </p:blipFill>
        <p:spPr>
          <a:xfrm>
            <a:off x="2249844" y="854815"/>
            <a:ext cx="1478971" cy="1678728"/>
          </a:xfrm>
          <a:prstGeom prst="rect">
            <a:avLst/>
          </a:prstGeom>
          <a:noFill/>
          <a:ln>
            <a:noFill/>
          </a:ln>
        </p:spPr>
      </p:pic>
      <p:pic>
        <p:nvPicPr>
          <p:cNvPr id="718" name="Shape 718"/>
          <p:cNvPicPr preferRelativeResize="0"/>
          <p:nvPr/>
        </p:nvPicPr>
        <p:blipFill rotWithShape="1">
          <a:blip r:embed="rId6">
            <a:alphaModFix/>
          </a:blip>
          <a:srcRect/>
          <a:stretch/>
        </p:blipFill>
        <p:spPr>
          <a:xfrm>
            <a:off x="3832514" y="854815"/>
            <a:ext cx="1478971" cy="1678728"/>
          </a:xfrm>
          <a:prstGeom prst="rect">
            <a:avLst/>
          </a:prstGeom>
          <a:noFill/>
          <a:ln>
            <a:noFill/>
          </a:ln>
        </p:spPr>
      </p:pic>
      <p:pic>
        <p:nvPicPr>
          <p:cNvPr id="719" name="Shape 719"/>
          <p:cNvPicPr preferRelativeResize="0"/>
          <p:nvPr/>
        </p:nvPicPr>
        <p:blipFill rotWithShape="1">
          <a:blip r:embed="rId7">
            <a:alphaModFix/>
          </a:blip>
          <a:srcRect/>
          <a:stretch/>
        </p:blipFill>
        <p:spPr>
          <a:xfrm>
            <a:off x="5415183" y="854815"/>
            <a:ext cx="1478971" cy="1678728"/>
          </a:xfrm>
          <a:prstGeom prst="rect">
            <a:avLst/>
          </a:prstGeom>
          <a:noFill/>
          <a:ln>
            <a:noFill/>
          </a:ln>
        </p:spPr>
      </p:pic>
      <p:pic>
        <p:nvPicPr>
          <p:cNvPr id="720" name="Shape 720"/>
          <p:cNvPicPr preferRelativeResize="0"/>
          <p:nvPr/>
        </p:nvPicPr>
        <p:blipFill rotWithShape="1">
          <a:blip r:embed="rId8">
            <a:alphaModFix/>
          </a:blip>
          <a:srcRect/>
          <a:stretch/>
        </p:blipFill>
        <p:spPr>
          <a:xfrm>
            <a:off x="3026555" y="2609955"/>
            <a:ext cx="1478971" cy="1678728"/>
          </a:xfrm>
          <a:prstGeom prst="rect">
            <a:avLst/>
          </a:prstGeom>
          <a:noFill/>
          <a:ln>
            <a:noFill/>
          </a:ln>
        </p:spPr>
      </p:pic>
      <p:pic>
        <p:nvPicPr>
          <p:cNvPr id="721" name="Shape 721"/>
          <p:cNvPicPr preferRelativeResize="0"/>
          <p:nvPr/>
        </p:nvPicPr>
        <p:blipFill rotWithShape="1">
          <a:blip r:embed="rId9">
            <a:alphaModFix/>
          </a:blip>
          <a:srcRect/>
          <a:stretch/>
        </p:blipFill>
        <p:spPr>
          <a:xfrm>
            <a:off x="4588935" y="2609955"/>
            <a:ext cx="1478971" cy="1678728"/>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extLst>
      <p:ext uri="{BB962C8B-B14F-4D97-AF65-F5344CB8AC3E}">
        <p14:creationId xmlns:p14="http://schemas.microsoft.com/office/powerpoint/2010/main" val="4225127753"/>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2"/>
        <p:cNvGrpSpPr/>
        <p:nvPr/>
      </p:nvGrpSpPr>
      <p:grpSpPr>
        <a:xfrm>
          <a:off x="0" y="0"/>
          <a:ext cx="0" cy="0"/>
          <a:chOff x="0" y="0"/>
          <a:chExt cx="0" cy="0"/>
        </a:xfrm>
      </p:grpSpPr>
      <p:sp>
        <p:nvSpPr>
          <p:cNvPr id="733" name="Shape 733"/>
          <p:cNvSpPr/>
          <p:nvPr/>
        </p:nvSpPr>
        <p:spPr>
          <a:xfrm>
            <a:off x="-416346" y="-261044"/>
            <a:ext cx="10162952" cy="5665589"/>
          </a:xfrm>
          <a:prstGeom prst="rect">
            <a:avLst/>
          </a:prstGeom>
          <a:solidFill>
            <a:srgbClr val="26C6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734" name="Shape 734"/>
          <p:cNvSpPr txBox="1">
            <a:spLocks noGrp="1"/>
          </p:cNvSpPr>
          <p:nvPr>
            <p:ph type="title"/>
          </p:nvPr>
        </p:nvSpPr>
        <p:spPr>
          <a:xfrm>
            <a:off x="749152" y="2089688"/>
            <a:ext cx="7645694" cy="96412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3800" b="0" i="0" u="none" strike="noStrike" cap="none" dirty="0" smtClean="0">
                <a:solidFill>
                  <a:srgbClr val="FFFFFF"/>
                </a:solidFill>
                <a:latin typeface="Roboto"/>
                <a:ea typeface="Roboto"/>
                <a:cs typeface="Roboto"/>
                <a:sym typeface="Roboto"/>
              </a:rPr>
              <a:t>Aplicaciones</a:t>
            </a:r>
            <a:endParaRPr lang="en" sz="3800" b="0" i="0" u="none" strike="noStrike" cap="none" dirty="0">
              <a:solidFill>
                <a:srgbClr val="FFFFFF"/>
              </a:solidFill>
              <a:latin typeface="Roboto"/>
              <a:ea typeface="Roboto"/>
              <a:cs typeface="Roboto"/>
              <a:sym typeface="Roboto"/>
            </a:endParaRPr>
          </a:p>
        </p:txBody>
      </p:sp>
      <p:sp>
        <p:nvSpPr>
          <p:cNvPr id="735" name="Shape 735"/>
          <p:cNvSpPr/>
          <p:nvPr/>
        </p:nvSpPr>
        <p:spPr>
          <a:xfrm>
            <a:off x="749152" y="2844024"/>
            <a:ext cx="7645694" cy="47537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2300" b="0" i="0" u="none" strike="noStrike" cap="none" dirty="0" smtClean="0">
                <a:solidFill>
                  <a:srgbClr val="FFFFFF"/>
                </a:solidFill>
                <a:latin typeface="Roboto"/>
                <a:ea typeface="Roboto"/>
                <a:cs typeface="Roboto"/>
                <a:sym typeface="Roboto"/>
              </a:rPr>
              <a:t>Combina los elementos</a:t>
            </a:r>
            <a:endParaRPr lang="en" sz="2300" b="0" i="0" u="none" strike="noStrike" cap="none" dirty="0">
              <a:solidFill>
                <a:srgbClr val="FFFFFF"/>
              </a:solidFill>
              <a:latin typeface="Roboto"/>
              <a:ea typeface="Roboto"/>
              <a:cs typeface="Roboto"/>
              <a:sym typeface="Roboto"/>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p:nvPr/>
        </p:nvSpPr>
        <p:spPr>
          <a:xfrm>
            <a:off x="2205867" y="3655026"/>
            <a:ext cx="4732263" cy="390525"/>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2600" b="0" i="0" u="none" strike="noStrike" cap="none">
                <a:latin typeface="Roboto"/>
                <a:ea typeface="Roboto"/>
                <a:cs typeface="Roboto"/>
                <a:sym typeface="Roboto"/>
              </a:rPr>
              <a:t>Polymer Starter Kit</a:t>
            </a:r>
          </a:p>
        </p:txBody>
      </p:sp>
      <p:pic>
        <p:nvPicPr>
          <p:cNvPr id="741" name="Shape 741"/>
          <p:cNvPicPr preferRelativeResize="0"/>
          <p:nvPr/>
        </p:nvPicPr>
        <p:blipFill rotWithShape="1">
          <a:blip r:embed="rId3">
            <a:alphaModFix/>
          </a:blip>
          <a:srcRect/>
          <a:stretch/>
        </p:blipFill>
        <p:spPr>
          <a:xfrm>
            <a:off x="3158270" y="540696"/>
            <a:ext cx="2827459" cy="2827459"/>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Polymer Starter Kit</a:t>
            </a:r>
          </a:p>
        </p:txBody>
      </p:sp>
      <p:pic>
        <p:nvPicPr>
          <p:cNvPr id="747" name="Shape 747"/>
          <p:cNvPicPr preferRelativeResize="0"/>
          <p:nvPr/>
        </p:nvPicPr>
        <p:blipFill rotWithShape="1">
          <a:blip r:embed="rId3">
            <a:alphaModFix/>
          </a:blip>
          <a:srcRect t="5391" b="11421"/>
          <a:stretch/>
        </p:blipFill>
        <p:spPr>
          <a:xfrm>
            <a:off x="382339" y="266183"/>
            <a:ext cx="8379253" cy="4278728"/>
          </a:xfrm>
          <a:prstGeom prst="rect">
            <a:avLst/>
          </a:prstGeom>
          <a:noFill/>
          <a:ln>
            <a:noFill/>
          </a:ln>
        </p:spPr>
      </p:pic>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1"/>
        <p:cNvGrpSpPr/>
        <p:nvPr/>
      </p:nvGrpSpPr>
      <p:grpSpPr>
        <a:xfrm>
          <a:off x="0" y="0"/>
          <a:ext cx="0" cy="0"/>
          <a:chOff x="0" y="0"/>
          <a:chExt cx="0" cy="0"/>
        </a:xfrm>
      </p:grpSpPr>
      <p:pic>
        <p:nvPicPr>
          <p:cNvPr id="752" name="Shape 752"/>
          <p:cNvPicPr preferRelativeResize="0"/>
          <p:nvPr/>
        </p:nvPicPr>
        <p:blipFill rotWithShape="1">
          <a:blip r:embed="rId3">
            <a:alphaModFix/>
          </a:blip>
          <a:srcRect/>
          <a:stretch/>
        </p:blipFill>
        <p:spPr>
          <a:xfrm>
            <a:off x="109716" y="1342686"/>
            <a:ext cx="5082565" cy="3811924"/>
          </a:xfrm>
          <a:prstGeom prst="rect">
            <a:avLst/>
          </a:prstGeom>
          <a:noFill/>
          <a:ln>
            <a:noFill/>
          </a:ln>
        </p:spPr>
      </p:pic>
      <p:sp>
        <p:nvSpPr>
          <p:cNvPr id="753" name="Shape 753"/>
          <p:cNvSpPr/>
          <p:nvPr/>
        </p:nvSpPr>
        <p:spPr>
          <a:xfrm>
            <a:off x="229678" y="4875850"/>
            <a:ext cx="7195580"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9F9F9F"/>
                </a:solidFill>
                <a:latin typeface="Roboto"/>
                <a:ea typeface="Roboto"/>
                <a:cs typeface="Roboto"/>
                <a:sym typeface="Roboto"/>
              </a:rPr>
              <a:t>Image: </a:t>
            </a:r>
            <a:r>
              <a:rPr lang="en" sz="900" b="0" i="0" u="none" strike="noStrike" cap="none">
                <a:solidFill>
                  <a:srgbClr val="FFFFFF"/>
                </a:solidFill>
                <a:latin typeface="Roboto"/>
                <a:ea typeface="Roboto"/>
                <a:cs typeface="Roboto"/>
                <a:sym typeface="Roboto"/>
              </a:rPr>
              <a:t>https://www.flickr.com/photos/wwarby/16600407462/</a:t>
            </a:r>
          </a:p>
        </p:txBody>
      </p:sp>
      <p:sp>
        <p:nvSpPr>
          <p:cNvPr id="754" name="Shape 754"/>
          <p:cNvSpPr/>
          <p:nvPr/>
        </p:nvSpPr>
        <p:spPr>
          <a:xfrm>
            <a:off x="2936918" y="3821902"/>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a:solidFill>
                  <a:srgbClr val="5A5A5A"/>
                </a:solidFill>
                <a:latin typeface="Roboto"/>
                <a:ea typeface="Roboto"/>
                <a:cs typeface="Roboto"/>
                <a:sym typeface="Roboto"/>
              </a:rPr>
              <a:t>App templates</a:t>
            </a:r>
          </a:p>
        </p:txBody>
      </p:sp>
      <p:pic>
        <p:nvPicPr>
          <p:cNvPr id="755" name="Shape 755"/>
          <p:cNvPicPr preferRelativeResize="0"/>
          <p:nvPr/>
        </p:nvPicPr>
        <p:blipFill rotWithShape="1">
          <a:blip r:embed="rId4">
            <a:alphaModFix/>
          </a:blip>
          <a:srcRect/>
          <a:stretch/>
        </p:blipFill>
        <p:spPr>
          <a:xfrm>
            <a:off x="5506967" y="1597639"/>
            <a:ext cx="2852215" cy="1948221"/>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59"/>
        <p:cNvGrpSpPr/>
        <p:nvPr/>
      </p:nvGrpSpPr>
      <p:grpSpPr>
        <a:xfrm>
          <a:off x="0" y="0"/>
          <a:ext cx="0" cy="0"/>
          <a:chOff x="0" y="0"/>
          <a:chExt cx="0" cy="0"/>
        </a:xfrm>
      </p:grpSpPr>
      <p:sp>
        <p:nvSpPr>
          <p:cNvPr id="760" name="Shape 760"/>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Navigation Cards Layout</a:t>
            </a:r>
          </a:p>
        </p:txBody>
      </p:sp>
      <p:pic>
        <p:nvPicPr>
          <p:cNvPr id="761" name="Shape 761"/>
          <p:cNvPicPr preferRelativeResize="0"/>
          <p:nvPr/>
        </p:nvPicPr>
        <p:blipFill rotWithShape="1">
          <a:blip r:embed="rId3">
            <a:alphaModFix/>
          </a:blip>
          <a:srcRect t="11014" r="12530" b="5843"/>
          <a:stretch/>
        </p:blipFill>
        <p:spPr>
          <a:xfrm>
            <a:off x="712958" y="185551"/>
            <a:ext cx="7458189" cy="4430689"/>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65"/>
        <p:cNvGrpSpPr/>
        <p:nvPr/>
      </p:nvGrpSpPr>
      <p:grpSpPr>
        <a:xfrm>
          <a:off x="0" y="0"/>
          <a:ext cx="0" cy="0"/>
          <a:chOff x="0" y="0"/>
          <a:chExt cx="0" cy="0"/>
        </a:xfrm>
      </p:grpSpPr>
      <p:sp>
        <p:nvSpPr>
          <p:cNvPr id="766" name="Shape 766"/>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Navigation List Detail</a:t>
            </a:r>
          </a:p>
        </p:txBody>
      </p:sp>
      <p:pic>
        <p:nvPicPr>
          <p:cNvPr id="767" name="Shape 767"/>
          <p:cNvPicPr preferRelativeResize="0"/>
          <p:nvPr/>
        </p:nvPicPr>
        <p:blipFill rotWithShape="1">
          <a:blip r:embed="rId3">
            <a:alphaModFix/>
          </a:blip>
          <a:srcRect l="717" r="717"/>
          <a:stretch/>
        </p:blipFill>
        <p:spPr>
          <a:xfrm>
            <a:off x="1198400" y="525850"/>
            <a:ext cx="6387599" cy="3794999"/>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771"/>
        <p:cNvGrpSpPr/>
        <p:nvPr/>
      </p:nvGrpSpPr>
      <p:grpSpPr>
        <a:xfrm>
          <a:off x="0" y="0"/>
          <a:ext cx="0" cy="0"/>
          <a:chOff x="0" y="0"/>
          <a:chExt cx="0" cy="0"/>
        </a:xfrm>
      </p:grpSpPr>
      <p:sp>
        <p:nvSpPr>
          <p:cNvPr id="772" name="Shape 772"/>
          <p:cNvSpPr/>
          <p:nvPr/>
        </p:nvSpPr>
        <p:spPr>
          <a:xfrm>
            <a:off x="694136" y="4721497"/>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List Card Over</a:t>
            </a:r>
          </a:p>
        </p:txBody>
      </p:sp>
      <p:pic>
        <p:nvPicPr>
          <p:cNvPr id="773" name="Shape 773"/>
          <p:cNvPicPr preferRelativeResize="0"/>
          <p:nvPr/>
        </p:nvPicPr>
        <p:blipFill rotWithShape="1">
          <a:blip r:embed="rId3">
            <a:alphaModFix/>
          </a:blip>
          <a:srcRect t="11640" r="13932" b="9695"/>
          <a:stretch/>
        </p:blipFill>
        <p:spPr>
          <a:xfrm>
            <a:off x="694125" y="201375"/>
            <a:ext cx="7386300" cy="4219199"/>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pic>
        <p:nvPicPr>
          <p:cNvPr id="778" name="Shape 778"/>
          <p:cNvPicPr preferRelativeResize="0"/>
          <p:nvPr/>
        </p:nvPicPr>
        <p:blipFill rotWithShape="1">
          <a:blip r:embed="rId3">
            <a:alphaModFix/>
          </a:blip>
          <a:srcRect/>
          <a:stretch/>
        </p:blipFill>
        <p:spPr>
          <a:xfrm>
            <a:off x="279440" y="-307109"/>
            <a:ext cx="8585118" cy="4583899"/>
          </a:xfrm>
          <a:prstGeom prst="rect">
            <a:avLst/>
          </a:prstGeom>
          <a:noFill/>
          <a:ln>
            <a:noFill/>
          </a:ln>
        </p:spPr>
      </p:pic>
      <p:pic>
        <p:nvPicPr>
          <p:cNvPr id="779" name="Shape 779"/>
          <p:cNvPicPr preferRelativeResize="0"/>
          <p:nvPr/>
        </p:nvPicPr>
        <p:blipFill rotWithShape="1">
          <a:blip r:embed="rId4">
            <a:alphaModFix amt="40000"/>
          </a:blip>
          <a:srcRect/>
          <a:stretch/>
        </p:blipFill>
        <p:spPr>
          <a:xfrm>
            <a:off x="751617" y="4297714"/>
            <a:ext cx="767435" cy="557212"/>
          </a:xfrm>
          <a:prstGeom prst="rect">
            <a:avLst/>
          </a:prstGeom>
          <a:noFill/>
          <a:ln>
            <a:noFill/>
          </a:ln>
        </p:spPr>
      </p:pic>
      <p:sp>
        <p:nvSpPr>
          <p:cNvPr id="780" name="Shape 780"/>
          <p:cNvSpPr/>
          <p:nvPr/>
        </p:nvSpPr>
        <p:spPr>
          <a:xfrm>
            <a:off x="229678" y="4875850"/>
            <a:ext cx="7195580"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9F9F9F"/>
                </a:solidFill>
                <a:latin typeface="Roboto"/>
                <a:ea typeface="Roboto"/>
                <a:cs typeface="Roboto"/>
                <a:sym typeface="Roboto"/>
              </a:rPr>
              <a:t>Image: goo.gl/QZlMwX</a:t>
            </a:r>
          </a:p>
        </p:txBody>
      </p:sp>
      <p:sp>
        <p:nvSpPr>
          <p:cNvPr id="781" name="Shape 781"/>
          <p:cNvSpPr/>
          <p:nvPr/>
        </p:nvSpPr>
        <p:spPr>
          <a:xfrm>
            <a:off x="1681424" y="3799681"/>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a:solidFill>
                  <a:srgbClr val="5A5A5A"/>
                </a:solidFill>
                <a:latin typeface="Roboto"/>
                <a:ea typeface="Roboto"/>
                <a:cs typeface="Roboto"/>
                <a:sym typeface="Roboto"/>
              </a:rPr>
              <a:t>Responsive breakpoints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2663"/>
        </a:solidFill>
        <a:effectLst/>
      </p:bgPr>
    </p:bg>
    <p:spTree>
      <p:nvGrpSpPr>
        <p:cNvPr id="1" name="Shape 161"/>
        <p:cNvGrpSpPr/>
        <p:nvPr/>
      </p:nvGrpSpPr>
      <p:grpSpPr>
        <a:xfrm>
          <a:off x="0" y="0"/>
          <a:ext cx="0" cy="0"/>
          <a:chOff x="0" y="0"/>
          <a:chExt cx="0" cy="0"/>
        </a:xfrm>
      </p:grpSpPr>
      <p:sp>
        <p:nvSpPr>
          <p:cNvPr id="162" name="Shape 162"/>
          <p:cNvSpPr/>
          <p:nvPr/>
        </p:nvSpPr>
        <p:spPr>
          <a:xfrm>
            <a:off x="933350" y="1821650"/>
            <a:ext cx="7555199" cy="1500300"/>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400" b="0" i="1" u="none" strike="noStrike" cap="none">
                <a:solidFill>
                  <a:srgbClr val="FFFFFF"/>
                </a:solidFill>
                <a:latin typeface="Roboto"/>
                <a:ea typeface="Roboto"/>
                <a:cs typeface="Roboto"/>
                <a:sym typeface="Roboto"/>
              </a:rPr>
              <a:t>when presented with an abundance of choice, you can feel increasingly unsure</a:t>
            </a:r>
          </a:p>
          <a:p>
            <a:pPr marL="0" marR="0" lvl="0" indent="0" algn="l" rtl="0">
              <a:spcBef>
                <a:spcPts val="0"/>
              </a:spcBef>
              <a:buSzPct val="25000"/>
              <a:buNone/>
            </a:pPr>
            <a:r>
              <a:rPr lang="en" sz="3400" b="0" i="1" u="none" strike="noStrike" cap="none">
                <a:solidFill>
                  <a:srgbClr val="FFFFFF"/>
                </a:solidFill>
                <a:latin typeface="Roboto"/>
                <a:ea typeface="Roboto"/>
                <a:cs typeface="Roboto"/>
                <a:sym typeface="Roboto"/>
              </a:rPr>
              <a:t>of whether yours is the right one</a:t>
            </a:r>
          </a:p>
        </p:txBody>
      </p:sp>
      <p:sp>
        <p:nvSpPr>
          <p:cNvPr id="163" name="Shape 163"/>
          <p:cNvSpPr/>
          <p:nvPr/>
        </p:nvSpPr>
        <p:spPr>
          <a:xfrm>
            <a:off x="2085372" y="3767137"/>
            <a:ext cx="1677837" cy="30003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latin typeface="Roboto Condensed"/>
                <a:ea typeface="Roboto Condensed"/>
                <a:cs typeface="Roboto Condensed"/>
                <a:sym typeface="Roboto Condensed"/>
              </a:rPr>
              <a:t>- Addy Osmani</a:t>
            </a:r>
          </a:p>
        </p:txBody>
      </p:sp>
      <p:pic>
        <p:nvPicPr>
          <p:cNvPr id="164" name="Shape 164"/>
          <p:cNvPicPr preferRelativeResize="0"/>
          <p:nvPr/>
        </p:nvPicPr>
        <p:blipFill rotWithShape="1">
          <a:blip r:embed="rId3">
            <a:alphaModFix amt="50000"/>
          </a:blip>
          <a:srcRect/>
          <a:stretch/>
        </p:blipFill>
        <p:spPr>
          <a:xfrm>
            <a:off x="622329" y="1821662"/>
            <a:ext cx="270299" cy="244500"/>
          </a:xfrm>
          <a:prstGeom prst="rect">
            <a:avLst/>
          </a:prstGeom>
          <a:noFill/>
          <a:ln>
            <a:noFill/>
          </a:ln>
        </p:spPr>
      </p:pic>
      <p:pic>
        <p:nvPicPr>
          <p:cNvPr id="165" name="Shape 165"/>
          <p:cNvPicPr preferRelativeResize="0"/>
          <p:nvPr/>
        </p:nvPicPr>
        <p:blipFill rotWithShape="1">
          <a:blip r:embed="rId3">
            <a:alphaModFix amt="50000"/>
          </a:blip>
          <a:srcRect/>
          <a:stretch/>
        </p:blipFill>
        <p:spPr>
          <a:xfrm rot="10800000">
            <a:off x="7050035" y="2869012"/>
            <a:ext cx="270299" cy="244500"/>
          </a:xfrm>
          <a:prstGeom prst="rect">
            <a:avLst/>
          </a:prstGeom>
          <a:noFill/>
          <a:ln>
            <a:noFill/>
          </a:ln>
        </p:spPr>
      </p:pic>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B0BEC5"/>
        </a:solidFill>
        <a:effectLst/>
      </p:bgPr>
    </p:bg>
    <p:spTree>
      <p:nvGrpSpPr>
        <p:cNvPr id="1" name="Shape 785"/>
        <p:cNvGrpSpPr/>
        <p:nvPr/>
      </p:nvGrpSpPr>
      <p:grpSpPr>
        <a:xfrm>
          <a:off x="0" y="0"/>
          <a:ext cx="0" cy="0"/>
          <a:chOff x="0" y="0"/>
          <a:chExt cx="0" cy="0"/>
        </a:xfrm>
      </p:grpSpPr>
      <p:sp>
        <p:nvSpPr>
          <p:cNvPr id="786" name="Shape 786"/>
          <p:cNvSpPr/>
          <p:nvPr/>
        </p:nvSpPr>
        <p:spPr>
          <a:xfrm>
            <a:off x="0" y="3805546"/>
            <a:ext cx="9144000" cy="1337962"/>
          </a:xfrm>
          <a:prstGeom prst="rect">
            <a:avLst/>
          </a:prstGeom>
          <a:solidFill>
            <a:srgbClr val="FFFFFF"/>
          </a:solidFill>
          <a:ln w="9525" cap="flat" cmpd="sng">
            <a:solidFill>
              <a:srgbClr val="E5E5E5"/>
            </a:solidFill>
            <a:prstDash val="solid"/>
            <a:round/>
            <a:headEnd type="none" w="med" len="med"/>
            <a:tailEnd type="none" w="med" len="med"/>
          </a:ln>
        </p:spPr>
        <p:txBody>
          <a:bodyPr lIns="0" tIns="0" rIns="0" bIns="0" anchor="t" anchorCtr="0">
            <a:noAutofit/>
          </a:bodyPr>
          <a:lstStyle/>
          <a:p>
            <a:pPr marL="0" marR="0" lvl="0" indent="0" algn="l" rtl="0">
              <a:lnSpc>
                <a:spcPct val="90000"/>
              </a:lnSpc>
              <a:spcBef>
                <a:spcPts val="0"/>
              </a:spcBef>
              <a:buNone/>
            </a:pPr>
            <a:endParaRPr sz="500" b="0" i="0" u="none" strike="noStrike" cap="none">
              <a:latin typeface="Arial"/>
              <a:ea typeface="Arial"/>
              <a:cs typeface="Arial"/>
              <a:sym typeface="Arial"/>
            </a:endParaRPr>
          </a:p>
        </p:txBody>
      </p:sp>
      <p:sp>
        <p:nvSpPr>
          <p:cNvPr id="787" name="Shape 787"/>
          <p:cNvSpPr/>
          <p:nvPr/>
        </p:nvSpPr>
        <p:spPr>
          <a:xfrm>
            <a:off x="761403" y="4234921"/>
            <a:ext cx="4844812" cy="30003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000" b="0" i="0" u="none" strike="noStrike" cap="none">
                <a:solidFill>
                  <a:srgbClr val="008495"/>
                </a:solidFill>
                <a:latin typeface="Roboto"/>
                <a:ea typeface="Roboto"/>
                <a:cs typeface="Roboto"/>
                <a:sym typeface="Roboto"/>
              </a:rPr>
              <a:t>Material Design breakpoints</a:t>
            </a:r>
          </a:p>
        </p:txBody>
      </p:sp>
      <p:pic>
        <p:nvPicPr>
          <p:cNvPr id="788" name="Shape 788"/>
          <p:cNvPicPr preferRelativeResize="0"/>
          <p:nvPr/>
        </p:nvPicPr>
        <p:blipFill rotWithShape="1">
          <a:blip r:embed="rId3">
            <a:alphaModFix/>
          </a:blip>
          <a:srcRect/>
          <a:stretch/>
        </p:blipFill>
        <p:spPr>
          <a:xfrm>
            <a:off x="914400" y="292021"/>
            <a:ext cx="7315200" cy="3228975"/>
          </a:xfrm>
          <a:prstGeom prst="rect">
            <a:avLst/>
          </a:prstGeom>
          <a:noFill/>
          <a:ln>
            <a:noFill/>
          </a:ln>
        </p:spPr>
      </p:pic>
      <p:pic>
        <p:nvPicPr>
          <p:cNvPr id="789" name="Shape 789"/>
          <p:cNvPicPr preferRelativeResize="0"/>
          <p:nvPr/>
        </p:nvPicPr>
        <p:blipFill rotWithShape="1">
          <a:blip r:embed="rId4">
            <a:alphaModFix/>
          </a:blip>
          <a:srcRect/>
          <a:stretch/>
        </p:blipFill>
        <p:spPr>
          <a:xfrm>
            <a:off x="914400" y="292021"/>
            <a:ext cx="7315200" cy="3228975"/>
          </a:xfrm>
          <a:prstGeom prst="rect">
            <a:avLst/>
          </a:prstGeom>
          <a:noFill/>
          <a:ln>
            <a:noFill/>
          </a:ln>
        </p:spPr>
      </p:pic>
      <p:pic>
        <p:nvPicPr>
          <p:cNvPr id="790" name="Shape 790"/>
          <p:cNvPicPr preferRelativeResize="0"/>
          <p:nvPr/>
        </p:nvPicPr>
        <p:blipFill rotWithShape="1">
          <a:blip r:embed="rId5">
            <a:alphaModFix/>
          </a:blip>
          <a:srcRect/>
          <a:stretch/>
        </p:blipFill>
        <p:spPr>
          <a:xfrm>
            <a:off x="914400" y="292021"/>
            <a:ext cx="7315200" cy="3228975"/>
          </a:xfrm>
          <a:prstGeom prst="rect">
            <a:avLst/>
          </a:prstGeom>
          <a:noFill/>
          <a:ln>
            <a:noFill/>
          </a:ln>
        </p:spPr>
      </p:pic>
      <p:pic>
        <p:nvPicPr>
          <p:cNvPr id="791" name="Shape 791"/>
          <p:cNvPicPr preferRelativeResize="0"/>
          <p:nvPr/>
        </p:nvPicPr>
        <p:blipFill rotWithShape="1">
          <a:blip r:embed="rId6">
            <a:alphaModFix/>
          </a:blip>
          <a:srcRect/>
          <a:stretch/>
        </p:blipFill>
        <p:spPr>
          <a:xfrm>
            <a:off x="914400" y="292021"/>
            <a:ext cx="7315200" cy="3228975"/>
          </a:xfrm>
          <a:prstGeom prst="rect">
            <a:avLst/>
          </a:prstGeom>
          <a:noFill/>
          <a:ln>
            <a:noFill/>
          </a:ln>
        </p:spPr>
      </p:pic>
      <p:pic>
        <p:nvPicPr>
          <p:cNvPr id="792" name="Shape 792"/>
          <p:cNvPicPr preferRelativeResize="0"/>
          <p:nvPr/>
        </p:nvPicPr>
        <p:blipFill rotWithShape="1">
          <a:blip r:embed="rId7">
            <a:alphaModFix/>
          </a:blip>
          <a:srcRect/>
          <a:stretch/>
        </p:blipFill>
        <p:spPr>
          <a:xfrm>
            <a:off x="914400" y="292021"/>
            <a:ext cx="7315200" cy="3228975"/>
          </a:xfrm>
          <a:prstGeom prst="rect">
            <a:avLst/>
          </a:prstGeom>
          <a:noFill/>
          <a:ln>
            <a:noFill/>
          </a:ln>
        </p:spPr>
      </p:pic>
      <p:pic>
        <p:nvPicPr>
          <p:cNvPr id="793" name="Shape 793"/>
          <p:cNvPicPr preferRelativeResize="0"/>
          <p:nvPr/>
        </p:nvPicPr>
        <p:blipFill rotWithShape="1">
          <a:blip r:embed="rId8">
            <a:alphaModFix/>
          </a:blip>
          <a:srcRect/>
          <a:stretch/>
        </p:blipFill>
        <p:spPr>
          <a:xfrm>
            <a:off x="914400" y="292021"/>
            <a:ext cx="7315200" cy="3228975"/>
          </a:xfrm>
          <a:prstGeom prst="rect">
            <a:avLst/>
          </a:prstGeom>
          <a:noFill/>
          <a:ln>
            <a:noFill/>
          </a:ln>
        </p:spPr>
      </p:pic>
      <p:pic>
        <p:nvPicPr>
          <p:cNvPr id="794" name="Shape 794"/>
          <p:cNvPicPr preferRelativeResize="0"/>
          <p:nvPr/>
        </p:nvPicPr>
        <p:blipFill rotWithShape="1">
          <a:blip r:embed="rId9">
            <a:alphaModFix/>
          </a:blip>
          <a:srcRect/>
          <a:stretch/>
        </p:blipFill>
        <p:spPr>
          <a:xfrm>
            <a:off x="914400" y="292021"/>
            <a:ext cx="7315200" cy="3228975"/>
          </a:xfrm>
          <a:prstGeom prst="rect">
            <a:avLst/>
          </a:prstGeom>
          <a:noFill/>
          <a:ln>
            <a:noFill/>
          </a:ln>
        </p:spPr>
      </p:pic>
      <p:pic>
        <p:nvPicPr>
          <p:cNvPr id="795" name="Shape 795"/>
          <p:cNvPicPr preferRelativeResize="0"/>
          <p:nvPr/>
        </p:nvPicPr>
        <p:blipFill rotWithShape="1">
          <a:blip r:embed="rId10">
            <a:alphaModFix/>
          </a:blip>
          <a:srcRect/>
          <a:stretch/>
        </p:blipFill>
        <p:spPr>
          <a:xfrm>
            <a:off x="914400" y="292021"/>
            <a:ext cx="7315200" cy="3228975"/>
          </a:xfrm>
          <a:prstGeom prst="rect">
            <a:avLst/>
          </a:prstGeom>
          <a:noFill/>
          <a:ln>
            <a:noFill/>
          </a:ln>
        </p:spPr>
      </p:pic>
      <p:pic>
        <p:nvPicPr>
          <p:cNvPr id="796" name="Shape 796"/>
          <p:cNvPicPr preferRelativeResize="0"/>
          <p:nvPr/>
        </p:nvPicPr>
        <p:blipFill rotWithShape="1">
          <a:blip r:embed="rId11">
            <a:alphaModFix/>
          </a:blip>
          <a:srcRect/>
          <a:stretch/>
        </p:blipFill>
        <p:spPr>
          <a:xfrm>
            <a:off x="914400" y="292021"/>
            <a:ext cx="7315200" cy="3228975"/>
          </a:xfrm>
          <a:prstGeom prst="rect">
            <a:avLst/>
          </a:prstGeom>
          <a:noFill/>
          <a:ln>
            <a:noFill/>
          </a:ln>
        </p:spPr>
      </p:pic>
      <p:pic>
        <p:nvPicPr>
          <p:cNvPr id="797" name="Shape 797"/>
          <p:cNvPicPr preferRelativeResize="0"/>
          <p:nvPr/>
        </p:nvPicPr>
        <p:blipFill rotWithShape="1">
          <a:blip r:embed="rId12">
            <a:alphaModFix/>
          </a:blip>
          <a:srcRect/>
          <a:stretch/>
        </p:blipFill>
        <p:spPr>
          <a:xfrm>
            <a:off x="914400" y="292021"/>
            <a:ext cx="7315200" cy="3228975"/>
          </a:xfrm>
          <a:prstGeom prst="rect">
            <a:avLst/>
          </a:prstGeom>
          <a:noFill/>
          <a:ln>
            <a:noFill/>
          </a:ln>
        </p:spPr>
      </p:pic>
      <p:pic>
        <p:nvPicPr>
          <p:cNvPr id="798" name="Shape 798"/>
          <p:cNvPicPr preferRelativeResize="0"/>
          <p:nvPr/>
        </p:nvPicPr>
        <p:blipFill rotWithShape="1">
          <a:blip r:embed="rId13">
            <a:alphaModFix/>
          </a:blip>
          <a:srcRect/>
          <a:stretch/>
        </p:blipFill>
        <p:spPr>
          <a:xfrm>
            <a:off x="914400" y="292021"/>
            <a:ext cx="7315200" cy="3228975"/>
          </a:xfrm>
          <a:prstGeom prst="rect">
            <a:avLst/>
          </a:prstGeom>
          <a:noFill/>
          <a:ln>
            <a:noFill/>
          </a:ln>
        </p:spPr>
      </p:pic>
      <p:pic>
        <p:nvPicPr>
          <p:cNvPr id="799" name="Shape 799"/>
          <p:cNvPicPr preferRelativeResize="0"/>
          <p:nvPr/>
        </p:nvPicPr>
        <p:blipFill rotWithShape="1">
          <a:blip r:embed="rId14">
            <a:alphaModFix/>
          </a:blip>
          <a:srcRect/>
          <a:stretch/>
        </p:blipFill>
        <p:spPr>
          <a:xfrm>
            <a:off x="914400" y="292021"/>
            <a:ext cx="7315200" cy="3228975"/>
          </a:xfrm>
          <a:prstGeom prst="rect">
            <a:avLst/>
          </a:prstGeom>
          <a:noFill/>
          <a:ln>
            <a:noFill/>
          </a:ln>
        </p:spPr>
      </p:pic>
      <p:pic>
        <p:nvPicPr>
          <p:cNvPr id="800" name="Shape 800"/>
          <p:cNvPicPr preferRelativeResize="0"/>
          <p:nvPr/>
        </p:nvPicPr>
        <p:blipFill rotWithShape="1">
          <a:blip r:embed="rId15">
            <a:alphaModFix/>
          </a:blip>
          <a:srcRect/>
          <a:stretch/>
        </p:blipFill>
        <p:spPr>
          <a:xfrm>
            <a:off x="914400" y="292021"/>
            <a:ext cx="7315200" cy="3228975"/>
          </a:xfrm>
          <a:prstGeom prst="rect">
            <a:avLst/>
          </a:prstGeom>
          <a:noFill/>
          <a:ln>
            <a:noFill/>
          </a:ln>
        </p:spPr>
      </p:pic>
      <p:pic>
        <p:nvPicPr>
          <p:cNvPr id="801" name="Shape 801"/>
          <p:cNvPicPr preferRelativeResize="0"/>
          <p:nvPr/>
        </p:nvPicPr>
        <p:blipFill rotWithShape="1">
          <a:blip r:embed="rId16">
            <a:alphaModFix/>
          </a:blip>
          <a:srcRect/>
          <a:stretch/>
        </p:blipFill>
        <p:spPr>
          <a:xfrm>
            <a:off x="914400" y="292021"/>
            <a:ext cx="7315200" cy="3228975"/>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300"/>
                                        <p:tgtEl>
                                          <p:spTgt spid="789"/>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790"/>
                                        </p:tgtEl>
                                        <p:attrNameLst>
                                          <p:attrName>style.visibility</p:attrName>
                                        </p:attrNameLst>
                                      </p:cBhvr>
                                      <p:to>
                                        <p:strVal val="visible"/>
                                      </p:to>
                                    </p:set>
                                    <p:animEffect transition="in" filter="fade">
                                      <p:cBhvr>
                                        <p:cTn id="11" dur="300"/>
                                        <p:tgtEl>
                                          <p:spTgt spid="790"/>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91"/>
                                        </p:tgtEl>
                                        <p:attrNameLst>
                                          <p:attrName>style.visibility</p:attrName>
                                        </p:attrNameLst>
                                      </p:cBhvr>
                                      <p:to>
                                        <p:strVal val="visible"/>
                                      </p:to>
                                    </p:set>
                                    <p:animEffect transition="in" filter="fade">
                                      <p:cBhvr>
                                        <p:cTn id="15" dur="300"/>
                                        <p:tgtEl>
                                          <p:spTgt spid="791"/>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792"/>
                                        </p:tgtEl>
                                        <p:attrNameLst>
                                          <p:attrName>style.visibility</p:attrName>
                                        </p:attrNameLst>
                                      </p:cBhvr>
                                      <p:to>
                                        <p:strVal val="visible"/>
                                      </p:to>
                                    </p:set>
                                    <p:animEffect transition="in" filter="fade">
                                      <p:cBhvr>
                                        <p:cTn id="19" dur="300"/>
                                        <p:tgtEl>
                                          <p:spTgt spid="792"/>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793"/>
                                        </p:tgtEl>
                                        <p:attrNameLst>
                                          <p:attrName>style.visibility</p:attrName>
                                        </p:attrNameLst>
                                      </p:cBhvr>
                                      <p:to>
                                        <p:strVal val="visible"/>
                                      </p:to>
                                    </p:set>
                                    <p:animEffect transition="in" filter="fade">
                                      <p:cBhvr>
                                        <p:cTn id="23" dur="300"/>
                                        <p:tgtEl>
                                          <p:spTgt spid="79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94"/>
                                        </p:tgtEl>
                                        <p:attrNameLst>
                                          <p:attrName>style.visibility</p:attrName>
                                        </p:attrNameLst>
                                      </p:cBhvr>
                                      <p:to>
                                        <p:strVal val="visible"/>
                                      </p:to>
                                    </p:set>
                                    <p:animEffect transition="in" filter="fade">
                                      <p:cBhvr>
                                        <p:cTn id="27" dur="300"/>
                                        <p:tgtEl>
                                          <p:spTgt spid="794"/>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795"/>
                                        </p:tgtEl>
                                        <p:attrNameLst>
                                          <p:attrName>style.visibility</p:attrName>
                                        </p:attrNameLst>
                                      </p:cBhvr>
                                      <p:to>
                                        <p:strVal val="visible"/>
                                      </p:to>
                                    </p:set>
                                    <p:animEffect transition="in" filter="fade">
                                      <p:cBhvr>
                                        <p:cTn id="31" dur="300"/>
                                        <p:tgtEl>
                                          <p:spTgt spid="795"/>
                                        </p:tgtEl>
                                      </p:cBhvr>
                                    </p:animEffect>
                                  </p:childTnLst>
                                </p:cTn>
                              </p:par>
                            </p:childTnLst>
                          </p:cTn>
                        </p:par>
                        <p:par>
                          <p:cTn id="32" fill="hold">
                            <p:stCondLst>
                              <p:cond delay="2100"/>
                            </p:stCondLst>
                            <p:childTnLst>
                              <p:par>
                                <p:cTn id="33" presetID="10" presetClass="entr" presetSubtype="0" fill="hold" nodeType="afterEffect">
                                  <p:stCondLst>
                                    <p:cond delay="0"/>
                                  </p:stCondLst>
                                  <p:childTnLst>
                                    <p:set>
                                      <p:cBhvr>
                                        <p:cTn id="34" dur="1" fill="hold">
                                          <p:stCondLst>
                                            <p:cond delay="0"/>
                                          </p:stCondLst>
                                        </p:cTn>
                                        <p:tgtEl>
                                          <p:spTgt spid="796"/>
                                        </p:tgtEl>
                                        <p:attrNameLst>
                                          <p:attrName>style.visibility</p:attrName>
                                        </p:attrNameLst>
                                      </p:cBhvr>
                                      <p:to>
                                        <p:strVal val="visible"/>
                                      </p:to>
                                    </p:set>
                                    <p:animEffect transition="in" filter="fade">
                                      <p:cBhvr>
                                        <p:cTn id="35" dur="300"/>
                                        <p:tgtEl>
                                          <p:spTgt spid="796"/>
                                        </p:tgtEl>
                                      </p:cBhvr>
                                    </p:animEffect>
                                  </p:childTnLst>
                                </p:cTn>
                              </p:par>
                            </p:childTnLst>
                          </p:cTn>
                        </p:par>
                        <p:par>
                          <p:cTn id="36" fill="hold">
                            <p:stCondLst>
                              <p:cond delay="2400"/>
                            </p:stCondLst>
                            <p:childTnLst>
                              <p:par>
                                <p:cTn id="37" presetID="10" presetClass="entr" presetSubtype="0" fill="hold" nodeType="afterEffect">
                                  <p:stCondLst>
                                    <p:cond delay="0"/>
                                  </p:stCondLst>
                                  <p:childTnLst>
                                    <p:set>
                                      <p:cBhvr>
                                        <p:cTn id="38" dur="1" fill="hold">
                                          <p:stCondLst>
                                            <p:cond delay="0"/>
                                          </p:stCondLst>
                                        </p:cTn>
                                        <p:tgtEl>
                                          <p:spTgt spid="797"/>
                                        </p:tgtEl>
                                        <p:attrNameLst>
                                          <p:attrName>style.visibility</p:attrName>
                                        </p:attrNameLst>
                                      </p:cBhvr>
                                      <p:to>
                                        <p:strVal val="visible"/>
                                      </p:to>
                                    </p:set>
                                    <p:animEffect transition="in" filter="fade">
                                      <p:cBhvr>
                                        <p:cTn id="39" dur="300"/>
                                        <p:tgtEl>
                                          <p:spTgt spid="797"/>
                                        </p:tgtEl>
                                      </p:cBhvr>
                                    </p:animEffect>
                                  </p:childTnLst>
                                </p:cTn>
                              </p:par>
                            </p:childTnLst>
                          </p:cTn>
                        </p:par>
                        <p:par>
                          <p:cTn id="40" fill="hold">
                            <p:stCondLst>
                              <p:cond delay="2700"/>
                            </p:stCondLst>
                            <p:childTnLst>
                              <p:par>
                                <p:cTn id="41" presetID="10" presetClass="entr" presetSubtype="0" fill="hold" nodeType="afterEffect">
                                  <p:stCondLst>
                                    <p:cond delay="0"/>
                                  </p:stCondLst>
                                  <p:childTnLst>
                                    <p:set>
                                      <p:cBhvr>
                                        <p:cTn id="42" dur="1" fill="hold">
                                          <p:stCondLst>
                                            <p:cond delay="0"/>
                                          </p:stCondLst>
                                        </p:cTn>
                                        <p:tgtEl>
                                          <p:spTgt spid="798"/>
                                        </p:tgtEl>
                                        <p:attrNameLst>
                                          <p:attrName>style.visibility</p:attrName>
                                        </p:attrNameLst>
                                      </p:cBhvr>
                                      <p:to>
                                        <p:strVal val="visible"/>
                                      </p:to>
                                    </p:set>
                                    <p:animEffect transition="in" filter="fade">
                                      <p:cBhvr>
                                        <p:cTn id="43" dur="300"/>
                                        <p:tgtEl>
                                          <p:spTgt spid="798"/>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799"/>
                                        </p:tgtEl>
                                        <p:attrNameLst>
                                          <p:attrName>style.visibility</p:attrName>
                                        </p:attrNameLst>
                                      </p:cBhvr>
                                      <p:to>
                                        <p:strVal val="visible"/>
                                      </p:to>
                                    </p:set>
                                    <p:animEffect transition="in" filter="fade">
                                      <p:cBhvr>
                                        <p:cTn id="47" dur="300"/>
                                        <p:tgtEl>
                                          <p:spTgt spid="799"/>
                                        </p:tgtEl>
                                      </p:cBhvr>
                                    </p:animEffect>
                                  </p:childTnLst>
                                </p:cTn>
                              </p:par>
                            </p:childTnLst>
                          </p:cTn>
                        </p:par>
                        <p:par>
                          <p:cTn id="48" fill="hold">
                            <p:stCondLst>
                              <p:cond delay="3300"/>
                            </p:stCondLst>
                            <p:childTnLst>
                              <p:par>
                                <p:cTn id="49" presetID="10" presetClass="entr" presetSubtype="0" fill="hold" nodeType="afterEffect">
                                  <p:stCondLst>
                                    <p:cond delay="0"/>
                                  </p:stCondLst>
                                  <p:childTnLst>
                                    <p:set>
                                      <p:cBhvr>
                                        <p:cTn id="50" dur="1" fill="hold">
                                          <p:stCondLst>
                                            <p:cond delay="0"/>
                                          </p:stCondLst>
                                        </p:cTn>
                                        <p:tgtEl>
                                          <p:spTgt spid="800"/>
                                        </p:tgtEl>
                                        <p:attrNameLst>
                                          <p:attrName>style.visibility</p:attrName>
                                        </p:attrNameLst>
                                      </p:cBhvr>
                                      <p:to>
                                        <p:strVal val="visible"/>
                                      </p:to>
                                    </p:set>
                                    <p:animEffect transition="in" filter="fade">
                                      <p:cBhvr>
                                        <p:cTn id="51" dur="300"/>
                                        <p:tgtEl>
                                          <p:spTgt spid="800"/>
                                        </p:tgtEl>
                                      </p:cBhvr>
                                    </p:animEffect>
                                  </p:childTnLst>
                                </p:cTn>
                              </p:par>
                            </p:childTnLst>
                          </p:cTn>
                        </p:par>
                        <p:par>
                          <p:cTn id="52" fill="hold">
                            <p:stCondLst>
                              <p:cond delay="3600"/>
                            </p:stCondLst>
                            <p:childTnLst>
                              <p:par>
                                <p:cTn id="53" presetID="10" presetClass="entr" presetSubtype="0" fill="hold" nodeType="afterEffect">
                                  <p:stCondLst>
                                    <p:cond delay="0"/>
                                  </p:stCondLst>
                                  <p:childTnLst>
                                    <p:set>
                                      <p:cBhvr>
                                        <p:cTn id="54" dur="1" fill="hold">
                                          <p:stCondLst>
                                            <p:cond delay="0"/>
                                          </p:stCondLst>
                                        </p:cTn>
                                        <p:tgtEl>
                                          <p:spTgt spid="801"/>
                                        </p:tgtEl>
                                        <p:attrNameLst>
                                          <p:attrName>style.visibility</p:attrName>
                                        </p:attrNameLst>
                                      </p:cBhvr>
                                      <p:to>
                                        <p:strVal val="visible"/>
                                      </p:to>
                                    </p:set>
                                    <p:animEffect transition="in" filter="fade">
                                      <p:cBhvr>
                                        <p:cTn id="55" dur="3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p:nvPr/>
        </p:nvSpPr>
        <p:spPr>
          <a:xfrm>
            <a:off x="681328" y="526408"/>
            <a:ext cx="4865867" cy="55721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800" b="0" i="0" u="none" strike="noStrike" cap="none" dirty="0" smtClean="0">
                <a:solidFill>
                  <a:srgbClr val="008696"/>
                </a:solidFill>
                <a:latin typeface="Roboto"/>
                <a:ea typeface="Roboto"/>
                <a:cs typeface="Roboto"/>
                <a:sym typeface="Roboto"/>
              </a:rPr>
              <a:t>Temas de aplicación</a:t>
            </a:r>
            <a:endParaRPr lang="en" sz="3800" b="0" i="0" u="none" strike="noStrike" cap="none" dirty="0">
              <a:solidFill>
                <a:srgbClr val="008696"/>
              </a:solidFill>
              <a:latin typeface="Roboto"/>
              <a:ea typeface="Roboto"/>
              <a:cs typeface="Roboto"/>
              <a:sym typeface="Roboto"/>
            </a:endParaRPr>
          </a:p>
        </p:txBody>
      </p:sp>
      <p:sp>
        <p:nvSpPr>
          <p:cNvPr id="807" name="Shape 807"/>
          <p:cNvSpPr/>
          <p:nvPr/>
        </p:nvSpPr>
        <p:spPr>
          <a:xfrm>
            <a:off x="4429009" y="1752361"/>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FFFFFF"/>
                </a:solidFill>
                <a:latin typeface="Roboto"/>
                <a:ea typeface="Roboto"/>
                <a:cs typeface="Roboto"/>
                <a:sym typeface="Roboto"/>
              </a:rPr>
              <a:t>#303f9f</a:t>
            </a:r>
          </a:p>
        </p:txBody>
      </p:sp>
      <p:sp>
        <p:nvSpPr>
          <p:cNvPr id="808" name="Shape 808"/>
          <p:cNvSpPr/>
          <p:nvPr/>
        </p:nvSpPr>
        <p:spPr>
          <a:xfrm>
            <a:off x="724048" y="1319413"/>
            <a:ext cx="4368501" cy="1448328"/>
          </a:xfrm>
          <a:prstGeom prst="rect">
            <a:avLst/>
          </a:prstGeom>
          <a:solidFill>
            <a:srgbClr val="303FA0"/>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809" name="Shape 809"/>
          <p:cNvSpPr/>
          <p:nvPr/>
        </p:nvSpPr>
        <p:spPr>
          <a:xfrm>
            <a:off x="741761" y="4769122"/>
            <a:ext cx="2050251" cy="13811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latin typeface="Roboto"/>
                <a:ea typeface="Roboto"/>
                <a:cs typeface="Roboto"/>
                <a:sym typeface="Roboto"/>
              </a:rPr>
              <a:t>CSS custom properties</a:t>
            </a:r>
          </a:p>
        </p:txBody>
      </p:sp>
      <p:sp>
        <p:nvSpPr>
          <p:cNvPr id="810" name="Shape 810"/>
          <p:cNvSpPr/>
          <p:nvPr/>
        </p:nvSpPr>
        <p:spPr>
          <a:xfrm>
            <a:off x="724048" y="2815912"/>
            <a:ext cx="4368502" cy="531232"/>
          </a:xfrm>
          <a:prstGeom prst="rect">
            <a:avLst/>
          </a:prstGeom>
          <a:solidFill>
            <a:srgbClr val="BCC2E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1" name="Shape 811"/>
          <p:cNvSpPr/>
          <p:nvPr/>
        </p:nvSpPr>
        <p:spPr>
          <a:xfrm>
            <a:off x="724048" y="3330396"/>
            <a:ext cx="4368501" cy="531232"/>
          </a:xfrm>
          <a:prstGeom prst="rect">
            <a:avLst/>
          </a:prstGeom>
          <a:solidFill>
            <a:srgbClr val="FC408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2" name="Shape 812"/>
          <p:cNvSpPr/>
          <p:nvPr/>
        </p:nvSpPr>
        <p:spPr>
          <a:xfrm>
            <a:off x="724048" y="3792517"/>
            <a:ext cx="4368502" cy="531232"/>
          </a:xfrm>
          <a:prstGeom prst="rect">
            <a:avLst/>
          </a:prstGeom>
          <a:solidFill>
            <a:srgbClr val="252526"/>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13" name="Shape 813"/>
          <p:cNvSpPr/>
          <p:nvPr/>
        </p:nvSpPr>
        <p:spPr>
          <a:xfrm>
            <a:off x="719669" y="1510540"/>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--dark-primary-color</a:t>
            </a:r>
          </a:p>
        </p:txBody>
      </p:sp>
      <p:sp>
        <p:nvSpPr>
          <p:cNvPr id="814" name="Shape 814"/>
          <p:cNvSpPr/>
          <p:nvPr/>
        </p:nvSpPr>
        <p:spPr>
          <a:xfrm>
            <a:off x="774568" y="2910956"/>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--light-primary-color</a:t>
            </a:r>
          </a:p>
        </p:txBody>
      </p:sp>
      <p:sp>
        <p:nvSpPr>
          <p:cNvPr id="815" name="Shape 815"/>
          <p:cNvSpPr/>
          <p:nvPr/>
        </p:nvSpPr>
        <p:spPr>
          <a:xfrm>
            <a:off x="774568" y="3431717"/>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--accent-color</a:t>
            </a:r>
          </a:p>
        </p:txBody>
      </p:sp>
      <p:sp>
        <p:nvSpPr>
          <p:cNvPr id="816" name="Shape 816"/>
          <p:cNvSpPr/>
          <p:nvPr/>
        </p:nvSpPr>
        <p:spPr>
          <a:xfrm>
            <a:off x="774568" y="3920021"/>
            <a:ext cx="4267462" cy="276225"/>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--primary-text-color</a:t>
            </a:r>
          </a:p>
        </p:txBody>
      </p:sp>
      <p:pic>
        <p:nvPicPr>
          <p:cNvPr id="817" name="Shape 817"/>
          <p:cNvPicPr preferRelativeResize="0"/>
          <p:nvPr/>
        </p:nvPicPr>
        <p:blipFill rotWithShape="1">
          <a:blip r:embed="rId3">
            <a:alphaModFix/>
          </a:blip>
          <a:srcRect/>
          <a:stretch/>
        </p:blipFill>
        <p:spPr>
          <a:xfrm>
            <a:off x="5716542" y="190500"/>
            <a:ext cx="2733599" cy="4762499"/>
          </a:xfrm>
          <a:prstGeom prst="rect">
            <a:avLst/>
          </a:prstGeom>
          <a:noFill/>
          <a:ln>
            <a:noFill/>
          </a:ln>
        </p:spPr>
      </p:pic>
      <p:grpSp>
        <p:nvGrpSpPr>
          <p:cNvPr id="818" name="Shape 818"/>
          <p:cNvGrpSpPr/>
          <p:nvPr/>
        </p:nvGrpSpPr>
        <p:grpSpPr>
          <a:xfrm>
            <a:off x="719669" y="1319413"/>
            <a:ext cx="5759591" cy="3004336"/>
            <a:chOff x="0" y="0"/>
            <a:chExt cx="15358909" cy="8011562"/>
          </a:xfrm>
        </p:grpSpPr>
        <p:sp>
          <p:nvSpPr>
            <p:cNvPr id="819" name="Shape 819"/>
            <p:cNvSpPr/>
            <p:nvPr/>
          </p:nvSpPr>
          <p:spPr>
            <a:xfrm>
              <a:off x="9891571" y="1154525"/>
              <a:ext cx="5467337" cy="3683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900" b="0" i="0" u="none" strike="noStrike" cap="none">
                  <a:solidFill>
                    <a:srgbClr val="FFFFFF"/>
                  </a:solidFill>
                  <a:latin typeface="Roboto"/>
                  <a:ea typeface="Roboto"/>
                  <a:cs typeface="Roboto"/>
                  <a:sym typeface="Roboto"/>
                </a:rPr>
                <a:t>#303f9f</a:t>
              </a:r>
            </a:p>
          </p:txBody>
        </p:sp>
        <p:sp>
          <p:nvSpPr>
            <p:cNvPr id="820" name="Shape 820"/>
            <p:cNvSpPr/>
            <p:nvPr/>
          </p:nvSpPr>
          <p:spPr>
            <a:xfrm>
              <a:off x="11676" y="0"/>
              <a:ext cx="11649338" cy="3862208"/>
            </a:xfrm>
            <a:prstGeom prst="rect">
              <a:avLst/>
            </a:prstGeom>
            <a:solidFill>
              <a:srgbClr val="378D3B"/>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
          <p:nvSpPr>
            <p:cNvPr id="821" name="Shape 821"/>
            <p:cNvSpPr/>
            <p:nvPr/>
          </p:nvSpPr>
          <p:spPr>
            <a:xfrm>
              <a:off x="11676" y="3990662"/>
              <a:ext cx="11649338" cy="1416619"/>
            </a:xfrm>
            <a:prstGeom prst="rect">
              <a:avLst/>
            </a:prstGeom>
            <a:solidFill>
              <a:srgbClr val="C7E5C8"/>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2" name="Shape 822"/>
            <p:cNvSpPr/>
            <p:nvPr/>
          </p:nvSpPr>
          <p:spPr>
            <a:xfrm>
              <a:off x="11676" y="5362619"/>
              <a:ext cx="11649337" cy="1416619"/>
            </a:xfrm>
            <a:prstGeom prst="rect">
              <a:avLst/>
            </a:prstGeom>
            <a:solidFill>
              <a:srgbClr val="8AC248"/>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3" name="Shape 823"/>
            <p:cNvSpPr/>
            <p:nvPr/>
          </p:nvSpPr>
          <p:spPr>
            <a:xfrm>
              <a:off x="11676" y="6594942"/>
              <a:ext cx="11649338" cy="1416619"/>
            </a:xfrm>
            <a:prstGeom prst="rect">
              <a:avLst/>
            </a:prstGeom>
            <a:solidFill>
              <a:srgbClr val="202020"/>
            </a:solidFill>
            <a:ln>
              <a:noFill/>
            </a:ln>
          </p:spPr>
          <p:txBody>
            <a:bodyPr lIns="0" tIns="0" rIns="0" bIns="0" anchor="ctr" anchorCtr="0">
              <a:noAutofit/>
            </a:bodyPr>
            <a:lstStyle/>
            <a:p>
              <a:pPr marL="0" marR="0" lvl="0" indent="0" algn="l" rtl="0">
                <a:spcBef>
                  <a:spcPts val="0"/>
                </a:spcBef>
                <a:buNone/>
              </a:pPr>
              <a:endParaRPr sz="500" b="0" i="0" u="none" strike="noStrike" cap="none">
                <a:solidFill>
                  <a:srgbClr val="C5CAE9"/>
                </a:solidFill>
                <a:latin typeface="Arial"/>
                <a:ea typeface="Arial"/>
                <a:cs typeface="Arial"/>
                <a:sym typeface="Arial"/>
              </a:endParaRPr>
            </a:p>
          </p:txBody>
        </p:sp>
        <p:sp>
          <p:nvSpPr>
            <p:cNvPr id="824" name="Shape 824"/>
            <p:cNvSpPr/>
            <p:nvPr/>
          </p:nvSpPr>
          <p:spPr>
            <a:xfrm>
              <a:off x="0" y="50967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--dark-primary-color</a:t>
              </a:r>
            </a:p>
          </p:txBody>
        </p:sp>
        <p:sp>
          <p:nvSpPr>
            <p:cNvPr id="825" name="Shape 825"/>
            <p:cNvSpPr/>
            <p:nvPr/>
          </p:nvSpPr>
          <p:spPr>
            <a:xfrm>
              <a:off x="146395" y="4244114"/>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--light-primary-color</a:t>
              </a:r>
            </a:p>
          </p:txBody>
        </p:sp>
        <p:sp>
          <p:nvSpPr>
            <p:cNvPr id="826" name="Shape 826"/>
            <p:cNvSpPr/>
            <p:nvPr/>
          </p:nvSpPr>
          <p:spPr>
            <a:xfrm>
              <a:off x="146395" y="563281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--accent-color</a:t>
              </a:r>
            </a:p>
          </p:txBody>
        </p:sp>
        <p:sp>
          <p:nvSpPr>
            <p:cNvPr id="827" name="Shape 827"/>
            <p:cNvSpPr/>
            <p:nvPr/>
          </p:nvSpPr>
          <p:spPr>
            <a:xfrm>
              <a:off x="146395" y="6934950"/>
              <a:ext cx="11379899" cy="736600"/>
            </a:xfrm>
            <a:prstGeom prst="rect">
              <a:avLst/>
            </a:prstGeom>
            <a:noFill/>
            <a:ln>
              <a:noFill/>
            </a:ln>
          </p:spPr>
          <p:txBody>
            <a:bodyPr lIns="0" tIns="0" rIns="0" bIns="0" anchor="ctr" anchorCtr="0">
              <a:noAutofit/>
            </a:bodyPr>
            <a:lstStyle/>
            <a:p>
              <a:pPr marL="0" marR="0" lvl="0" indent="38100" algn="r" rtl="0">
                <a:lnSpc>
                  <a:spcPct val="90000"/>
                </a:lnSpc>
                <a:spcBef>
                  <a:spcPts val="0"/>
                </a:spcBef>
                <a:buSzPct val="25000"/>
                <a:buNone/>
              </a:pPr>
              <a:r>
                <a:rPr lang="en" sz="1900" b="0" i="0" u="none" strike="noStrike" cap="none">
                  <a:solidFill>
                    <a:srgbClr val="FFFFFF"/>
                  </a:solidFill>
                  <a:latin typeface="Roboto"/>
                  <a:ea typeface="Roboto"/>
                  <a:cs typeface="Roboto"/>
                  <a:sym typeface="Roboto"/>
                </a:rPr>
                <a:t>--primary-text-color</a:t>
              </a:r>
            </a:p>
          </p:txBody>
        </p:sp>
      </p:grpSp>
      <p:pic>
        <p:nvPicPr>
          <p:cNvPr id="828" name="Shape 828"/>
          <p:cNvPicPr preferRelativeResize="0"/>
          <p:nvPr/>
        </p:nvPicPr>
        <p:blipFill rotWithShape="1">
          <a:blip r:embed="rId4">
            <a:alphaModFix/>
          </a:blip>
          <a:srcRect/>
          <a:stretch/>
        </p:blipFill>
        <p:spPr>
          <a:xfrm>
            <a:off x="6029679" y="543228"/>
            <a:ext cx="2107499" cy="3746400"/>
          </a:xfrm>
          <a:prstGeom prst="rect">
            <a:avLst/>
          </a:prstGeom>
          <a:noFill/>
          <a:ln>
            <a:noFill/>
          </a:ln>
        </p:spPr>
      </p:pic>
      <p:sp>
        <p:nvSpPr>
          <p:cNvPr id="829" name="Shape 829"/>
          <p:cNvSpPr/>
          <p:nvPr/>
        </p:nvSpPr>
        <p:spPr>
          <a:xfrm>
            <a:off x="6022453" y="4288821"/>
            <a:ext cx="2166478" cy="90904"/>
          </a:xfrm>
          <a:prstGeom prst="rect">
            <a:avLst/>
          </a:prstGeom>
          <a:solidFill>
            <a:srgbClr val="141414"/>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830" name="Shape 830"/>
          <p:cNvPicPr preferRelativeResize="0"/>
          <p:nvPr/>
        </p:nvPicPr>
        <p:blipFill>
          <a:blip r:embed="rId5">
            <a:alphaModFix/>
          </a:blip>
          <a:stretch>
            <a:fillRect/>
          </a:stretch>
        </p:blipFill>
        <p:spPr>
          <a:xfrm>
            <a:off x="6029675" y="543225"/>
            <a:ext cx="2107499" cy="3465926"/>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p:nvPr/>
        </p:nvSpPr>
        <p:spPr>
          <a:xfrm>
            <a:off x="7214443" y="3531657"/>
            <a:ext cx="1888499" cy="166799"/>
          </a:xfrm>
          <a:prstGeom prst="rect">
            <a:avLst/>
          </a:prstGeom>
          <a:noFill/>
          <a:ln>
            <a:noFill/>
          </a:ln>
        </p:spPr>
        <p:txBody>
          <a:bodyPr lIns="0" tIns="0" rIns="0" bIns="0" anchor="b" anchorCtr="0">
            <a:noAutofit/>
          </a:bodyPr>
          <a:lstStyle/>
          <a:p>
            <a:pPr marL="0" marR="0" lvl="0" indent="0" algn="l" rtl="0">
              <a:lnSpc>
                <a:spcPct val="90000"/>
              </a:lnSpc>
              <a:spcBef>
                <a:spcPts val="0"/>
              </a:spcBef>
              <a:buSzPct val="25000"/>
              <a:buNone/>
            </a:pPr>
            <a:r>
              <a:rPr lang="en" sz="1100" b="0" i="0" u="none" strike="noStrike" cap="none">
                <a:solidFill>
                  <a:srgbClr val="424242"/>
                </a:solidFill>
                <a:latin typeface="Roboto"/>
                <a:ea typeface="Roboto"/>
                <a:cs typeface="Roboto"/>
                <a:sym typeface="Roboto"/>
              </a:rPr>
              <a:t>Web App install banner</a:t>
            </a:r>
          </a:p>
        </p:txBody>
      </p:sp>
      <p:sp>
        <p:nvSpPr>
          <p:cNvPr id="836" name="Shape 836"/>
          <p:cNvSpPr/>
          <p:nvPr/>
        </p:nvSpPr>
        <p:spPr>
          <a:xfrm>
            <a:off x="311348" y="2186075"/>
            <a:ext cx="3801586" cy="447675"/>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000" b="0" i="0" u="none" strike="noStrike" cap="none" dirty="0">
                <a:solidFill>
                  <a:srgbClr val="008495"/>
                </a:solidFill>
                <a:latin typeface="Roboto"/>
                <a:ea typeface="Roboto"/>
                <a:cs typeface="Roboto"/>
                <a:sym typeface="Roboto"/>
              </a:rPr>
              <a:t>Mobile Web defaults</a:t>
            </a:r>
          </a:p>
        </p:txBody>
      </p:sp>
      <p:sp>
        <p:nvSpPr>
          <p:cNvPr id="837" name="Shape 837"/>
          <p:cNvSpPr/>
          <p:nvPr/>
        </p:nvSpPr>
        <p:spPr>
          <a:xfrm>
            <a:off x="7214443" y="532210"/>
            <a:ext cx="1388585" cy="166687"/>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1100" b="0" i="0" u="none" strike="noStrike" cap="none">
                <a:solidFill>
                  <a:srgbClr val="424242"/>
                </a:solidFill>
                <a:latin typeface="Roboto"/>
                <a:ea typeface="Roboto"/>
                <a:cs typeface="Roboto"/>
                <a:sym typeface="Roboto"/>
              </a:rPr>
              <a:t>Meta theme color</a:t>
            </a:r>
          </a:p>
        </p:txBody>
      </p:sp>
      <p:pic>
        <p:nvPicPr>
          <p:cNvPr id="838" name="Shape 838"/>
          <p:cNvPicPr preferRelativeResize="0"/>
          <p:nvPr/>
        </p:nvPicPr>
        <p:blipFill rotWithShape="1">
          <a:blip r:embed="rId3">
            <a:alphaModFix/>
          </a:blip>
          <a:srcRect/>
          <a:stretch/>
        </p:blipFill>
        <p:spPr>
          <a:xfrm>
            <a:off x="4473777" y="47443"/>
            <a:ext cx="2540063" cy="5048611"/>
          </a:xfrm>
          <a:prstGeom prst="rect">
            <a:avLst/>
          </a:prstGeom>
          <a:noFill/>
          <a:ln>
            <a:noFill/>
          </a:ln>
        </p:spPr>
      </p:pic>
      <p:pic>
        <p:nvPicPr>
          <p:cNvPr id="839" name="Shape 839"/>
          <p:cNvPicPr preferRelativeResize="0"/>
          <p:nvPr/>
        </p:nvPicPr>
        <p:blipFill rotWithShape="1">
          <a:blip r:embed="rId4">
            <a:alphaModFix/>
          </a:blip>
          <a:srcRect t="4093"/>
          <a:stretch/>
        </p:blipFill>
        <p:spPr>
          <a:xfrm>
            <a:off x="4594486" y="455353"/>
            <a:ext cx="2259928" cy="3851917"/>
          </a:xfrm>
          <a:prstGeom prst="rect">
            <a:avLst/>
          </a:prstGeom>
          <a:noFill/>
          <a:ln>
            <a:noFill/>
          </a:ln>
        </p:spPr>
      </p:pic>
      <p:pic>
        <p:nvPicPr>
          <p:cNvPr id="840" name="Shape 840"/>
          <p:cNvPicPr preferRelativeResize="0"/>
          <p:nvPr/>
        </p:nvPicPr>
        <p:blipFill rotWithShape="1">
          <a:blip r:embed="rId5">
            <a:alphaModFix/>
          </a:blip>
          <a:srcRect t="71738" b="7521"/>
          <a:stretch/>
        </p:blipFill>
        <p:spPr>
          <a:xfrm>
            <a:off x="4594486" y="3160570"/>
            <a:ext cx="2259900" cy="833100"/>
          </a:xfrm>
          <a:prstGeom prst="rect">
            <a:avLst/>
          </a:prstGeom>
          <a:noFill/>
          <a:ln>
            <a:noFill/>
          </a:ln>
        </p:spPr>
      </p:pic>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p:nvPr/>
        </p:nvSpPr>
        <p:spPr>
          <a:xfrm>
            <a:off x="311348" y="2186075"/>
            <a:ext cx="3801586" cy="447675"/>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000" b="0" i="0" u="none" strike="noStrike" cap="none">
                <a:solidFill>
                  <a:srgbClr val="008495"/>
                </a:solidFill>
                <a:latin typeface="Roboto"/>
                <a:ea typeface="Roboto"/>
                <a:cs typeface="Roboto"/>
                <a:sym typeface="Roboto"/>
              </a:rPr>
              <a:t>Icons</a:t>
            </a:r>
          </a:p>
        </p:txBody>
      </p:sp>
      <p:pic>
        <p:nvPicPr>
          <p:cNvPr id="846" name="Shape 846"/>
          <p:cNvPicPr preferRelativeResize="0"/>
          <p:nvPr/>
        </p:nvPicPr>
        <p:blipFill rotWithShape="1">
          <a:blip r:embed="rId3">
            <a:alphaModFix/>
          </a:blip>
          <a:srcRect/>
          <a:stretch/>
        </p:blipFill>
        <p:spPr>
          <a:xfrm>
            <a:off x="3345917" y="-23044"/>
            <a:ext cx="3042532" cy="5143499"/>
          </a:xfrm>
          <a:prstGeom prst="rect">
            <a:avLst/>
          </a:prstGeom>
          <a:noFill/>
          <a:ln>
            <a:noFill/>
          </a:ln>
        </p:spPr>
      </p:pic>
      <p:pic>
        <p:nvPicPr>
          <p:cNvPr id="847" name="Shape 847"/>
          <p:cNvPicPr preferRelativeResize="0"/>
          <p:nvPr/>
        </p:nvPicPr>
        <p:blipFill rotWithShape="1">
          <a:blip r:embed="rId4">
            <a:alphaModFix/>
          </a:blip>
          <a:srcRect l="22205" r="23048" b="1189"/>
          <a:stretch/>
        </p:blipFill>
        <p:spPr>
          <a:xfrm>
            <a:off x="5876993" y="84250"/>
            <a:ext cx="2815857" cy="5082292"/>
          </a:xfrm>
          <a:prstGeom prst="rect">
            <a:avLst/>
          </a:prstGeom>
          <a:noFill/>
          <a:ln>
            <a:noFill/>
          </a:ln>
        </p:spPr>
      </p:pic>
      <p:sp>
        <p:nvSpPr>
          <p:cNvPr id="848" name="Shape 848"/>
          <p:cNvSpPr/>
          <p:nvPr/>
        </p:nvSpPr>
        <p:spPr>
          <a:xfrm>
            <a:off x="7339670" y="1960678"/>
            <a:ext cx="868322" cy="888153"/>
          </a:xfrm>
          <a:prstGeom prst="rect">
            <a:avLst/>
          </a:prstGeom>
          <a:solidFill>
            <a:srgbClr val="7584DA"/>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pic>
        <p:nvPicPr>
          <p:cNvPr id="849" name="Shape 849"/>
          <p:cNvPicPr preferRelativeResize="0"/>
          <p:nvPr/>
        </p:nvPicPr>
        <p:blipFill rotWithShape="1">
          <a:blip r:embed="rId5">
            <a:alphaModFix/>
          </a:blip>
          <a:srcRect/>
          <a:stretch/>
        </p:blipFill>
        <p:spPr>
          <a:xfrm>
            <a:off x="7390114" y="2021037"/>
            <a:ext cx="767435" cy="767435"/>
          </a:xfrm>
          <a:prstGeom prst="rect">
            <a:avLst/>
          </a:prstGeom>
          <a:noFill/>
          <a:ln>
            <a:noFill/>
          </a:ln>
        </p:spPr>
      </p:pic>
      <p:pic>
        <p:nvPicPr>
          <p:cNvPr id="850" name="Shape 850"/>
          <p:cNvPicPr preferRelativeResize="0"/>
          <p:nvPr/>
        </p:nvPicPr>
        <p:blipFill rotWithShape="1">
          <a:blip r:embed="rId6">
            <a:alphaModFix/>
          </a:blip>
          <a:srcRect/>
          <a:stretch/>
        </p:blipFill>
        <p:spPr>
          <a:xfrm>
            <a:off x="3878811" y="719946"/>
            <a:ext cx="1976745" cy="3514214"/>
          </a:xfrm>
          <a:prstGeom prst="rect">
            <a:avLst/>
          </a:prstGeom>
          <a:noFill/>
          <a:ln>
            <a:noFill/>
          </a:ln>
        </p:spPr>
      </p:pic>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4"/>
        <p:cNvGrpSpPr/>
        <p:nvPr/>
      </p:nvGrpSpPr>
      <p:grpSpPr>
        <a:xfrm>
          <a:off x="0" y="0"/>
          <a:ext cx="0" cy="0"/>
          <a:chOff x="0" y="0"/>
          <a:chExt cx="0" cy="0"/>
        </a:xfrm>
      </p:grpSpPr>
      <p:pic>
        <p:nvPicPr>
          <p:cNvPr id="855" name="Shape 855"/>
          <p:cNvPicPr preferRelativeResize="0"/>
          <p:nvPr/>
        </p:nvPicPr>
        <p:blipFill rotWithShape="1">
          <a:blip r:embed="rId3">
            <a:alphaModFix amt="40000"/>
          </a:blip>
          <a:srcRect/>
          <a:stretch/>
        </p:blipFill>
        <p:spPr>
          <a:xfrm>
            <a:off x="751617" y="4297714"/>
            <a:ext cx="767435" cy="557212"/>
          </a:xfrm>
          <a:prstGeom prst="rect">
            <a:avLst/>
          </a:prstGeom>
          <a:noFill/>
          <a:ln>
            <a:noFill/>
          </a:ln>
        </p:spPr>
      </p:pic>
      <p:sp>
        <p:nvSpPr>
          <p:cNvPr id="856" name="Shape 856"/>
          <p:cNvSpPr/>
          <p:nvPr/>
        </p:nvSpPr>
        <p:spPr>
          <a:xfrm>
            <a:off x="1681424" y="3804444"/>
            <a:ext cx="8307957" cy="557212"/>
          </a:xfrm>
          <a:prstGeom prst="rect">
            <a:avLst/>
          </a:prstGeom>
          <a:noFill/>
          <a:ln>
            <a:noFill/>
          </a:ln>
        </p:spPr>
        <p:txBody>
          <a:bodyPr lIns="0" tIns="0" rIns="0" bIns="0" anchor="b" anchorCtr="0">
            <a:noAutofit/>
          </a:bodyPr>
          <a:lstStyle/>
          <a:p>
            <a:pPr marL="0" marR="0" lvl="0" indent="0" algn="ctr" rtl="0">
              <a:spcBef>
                <a:spcPts val="0"/>
              </a:spcBef>
              <a:buSzPct val="25000"/>
              <a:buNone/>
            </a:pPr>
            <a:r>
              <a:rPr lang="en" sz="3800" b="0" i="0" u="none" strike="noStrike" cap="none" dirty="0" smtClean="0">
                <a:solidFill>
                  <a:srgbClr val="5A5A5A"/>
                </a:solidFill>
                <a:latin typeface="Roboto"/>
                <a:ea typeface="Roboto"/>
                <a:cs typeface="Roboto"/>
                <a:sym typeface="Roboto"/>
              </a:rPr>
              <a:t>Offline-first </a:t>
            </a:r>
            <a:r>
              <a:rPr lang="en" sz="3800" b="0" i="0" u="none" strike="noStrike" cap="none" dirty="0">
                <a:solidFill>
                  <a:srgbClr val="5A5A5A"/>
                </a:solidFill>
                <a:latin typeface="Roboto"/>
                <a:ea typeface="Roboto"/>
                <a:cs typeface="Roboto"/>
                <a:sym typeface="Roboto"/>
              </a:rPr>
              <a:t>(</a:t>
            </a:r>
            <a:r>
              <a:rPr lang="en" sz="3800" b="1" i="0" u="none" strike="noStrike" cap="none" dirty="0">
                <a:solidFill>
                  <a:srgbClr val="5A5A5A"/>
                </a:solidFill>
                <a:latin typeface="Roboto"/>
                <a:ea typeface="Roboto"/>
                <a:cs typeface="Roboto"/>
                <a:sym typeface="Roboto"/>
              </a:rPr>
              <a:t>in your app</a:t>
            </a:r>
            <a:r>
              <a:rPr lang="en" sz="3800" b="0" i="0" u="none" strike="noStrike" cap="none" dirty="0">
                <a:solidFill>
                  <a:srgbClr val="5A5A5A"/>
                </a:solidFill>
                <a:latin typeface="Roboto"/>
                <a:ea typeface="Roboto"/>
                <a:cs typeface="Roboto"/>
                <a:sym typeface="Roboto"/>
              </a:rPr>
              <a:t>)</a:t>
            </a:r>
          </a:p>
        </p:txBody>
      </p:sp>
      <p:pic>
        <p:nvPicPr>
          <p:cNvPr id="857" name="Shape 857"/>
          <p:cNvPicPr preferRelativeResize="0"/>
          <p:nvPr/>
        </p:nvPicPr>
        <p:blipFill rotWithShape="1">
          <a:blip r:embed="rId4">
            <a:alphaModFix/>
          </a:blip>
          <a:srcRect/>
          <a:stretch/>
        </p:blipFill>
        <p:spPr>
          <a:xfrm>
            <a:off x="1318130" y="-452855"/>
            <a:ext cx="3766510" cy="3766509"/>
          </a:xfrm>
          <a:prstGeom prst="rect">
            <a:avLst/>
          </a:prstGeom>
          <a:noFill/>
          <a:ln>
            <a:noFill/>
          </a:ln>
        </p:spPr>
      </p:pic>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4285F3"/>
        </a:solidFill>
        <a:effectLst/>
      </p:bgPr>
    </p:bg>
    <p:spTree>
      <p:nvGrpSpPr>
        <p:cNvPr id="1" name="Shape 861"/>
        <p:cNvGrpSpPr/>
        <p:nvPr/>
      </p:nvGrpSpPr>
      <p:grpSpPr>
        <a:xfrm>
          <a:off x="0" y="0"/>
          <a:ext cx="0" cy="0"/>
          <a:chOff x="0" y="0"/>
          <a:chExt cx="0" cy="0"/>
        </a:xfrm>
      </p:grpSpPr>
      <p:pic>
        <p:nvPicPr>
          <p:cNvPr id="862" name="Shape 862"/>
          <p:cNvPicPr preferRelativeResize="0"/>
          <p:nvPr/>
        </p:nvPicPr>
        <p:blipFill rotWithShape="1">
          <a:blip r:embed="rId3">
            <a:alphaModFix/>
          </a:blip>
          <a:srcRect/>
          <a:stretch/>
        </p:blipFill>
        <p:spPr>
          <a:xfrm>
            <a:off x="3205162" y="190500"/>
            <a:ext cx="2733674" cy="4762499"/>
          </a:xfrm>
          <a:prstGeom prst="rect">
            <a:avLst/>
          </a:prstGeom>
          <a:noFill/>
          <a:ln>
            <a:noFill/>
          </a:ln>
        </p:spPr>
      </p:pic>
      <p:pic>
        <p:nvPicPr>
          <p:cNvPr id="863" name="Shape 863"/>
          <p:cNvPicPr preferRelativeResize="0"/>
          <p:nvPr/>
        </p:nvPicPr>
        <p:blipFill>
          <a:blip r:embed="rId4">
            <a:alphaModFix/>
          </a:blip>
          <a:stretch>
            <a:fillRect/>
          </a:stretch>
        </p:blipFill>
        <p:spPr>
          <a:xfrm>
            <a:off x="3523175" y="561350"/>
            <a:ext cx="2092499" cy="3752224"/>
          </a:xfrm>
          <a:prstGeom prst="rect">
            <a:avLst/>
          </a:prstGeom>
          <a:noFill/>
          <a:ln>
            <a:noFill/>
          </a:ln>
        </p:spPr>
      </p:pic>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7"/>
        <p:cNvGrpSpPr/>
        <p:nvPr/>
      </p:nvGrpSpPr>
      <p:grpSpPr>
        <a:xfrm>
          <a:off x="0" y="0"/>
          <a:ext cx="0" cy="0"/>
          <a:chOff x="0" y="0"/>
          <a:chExt cx="0" cy="0"/>
        </a:xfrm>
      </p:grpSpPr>
      <p:sp>
        <p:nvSpPr>
          <p:cNvPr id="868" name="Shape 868"/>
          <p:cNvSpPr/>
          <p:nvPr/>
        </p:nvSpPr>
        <p:spPr>
          <a:xfrm>
            <a:off x="364721" y="-192167"/>
            <a:ext cx="8550300" cy="222026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updated service worker is activated.</a:t>
            </a:r>
          </a:p>
          <a:p>
            <a:pPr marL="0" marR="0" lvl="0" indent="0" algn="l" rtl="0">
              <a:spcBef>
                <a:spcPts val="0"/>
              </a:spcBef>
              <a:buSzPct val="25000"/>
              <a:buNone/>
            </a:pPr>
            <a:r>
              <a:rPr lang="en" sz="1500" b="0" i="0" u="none" strike="noStrike" cap="none">
                <a:solidFill>
                  <a:srgbClr val="4285F4"/>
                </a:solidFill>
                <a:latin typeface="Inconsolata"/>
                <a:ea typeface="Inconsolata"/>
                <a:cs typeface="Inconsolata"/>
                <a:sym typeface="Inconsolata"/>
              </a:rPr>
              <a:t>var</a:t>
            </a:r>
            <a:r>
              <a:rPr lang="en" sz="1500" b="0" i="0" u="none" strike="noStrike" cap="none">
                <a:latin typeface="Inconsolata"/>
                <a:ea typeface="Inconsolata"/>
                <a:cs typeface="Inconsolata"/>
                <a:sym typeface="Inconsolata"/>
              </a:rPr>
              <a:t> CACHE_VERSION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DB4437"/>
                </a:solidFill>
                <a:latin typeface="Inconsolata"/>
                <a:ea typeface="Inconsolata"/>
                <a:cs typeface="Inconsolata"/>
                <a:sym typeface="Inconsolata"/>
              </a:rPr>
              <a:t>1</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solidFill>
                  <a:srgbClr val="4285F4"/>
                </a:solidFill>
                <a:latin typeface="Inconsolata"/>
                <a:ea typeface="Inconsolata"/>
                <a:cs typeface="Inconsolata"/>
                <a:sym typeface="Inconsolata"/>
              </a:rPr>
              <a:t>var</a:t>
            </a:r>
            <a:r>
              <a:rPr lang="en" sz="1500" b="0" i="0" u="none" strike="noStrike" cap="none">
                <a:latin typeface="Inconsolata"/>
                <a:ea typeface="Inconsolata"/>
                <a:cs typeface="Inconsolata"/>
                <a:sym typeface="Inconsolata"/>
              </a:rPr>
              <a:t> CURRENT_CACHES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0E9D58"/>
                </a:solidFill>
                <a:latin typeface="Inconsolata"/>
                <a:ea typeface="Inconsolata"/>
                <a:cs typeface="Inconsolata"/>
                <a:sym typeface="Inconsolata"/>
              </a:rPr>
              <a:t>'read-through'</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0E9D58"/>
                </a:solidFill>
                <a:latin typeface="Inconsolata"/>
                <a:ea typeface="Inconsolata"/>
                <a:cs typeface="Inconsolata"/>
                <a:sym typeface="Inconsolata"/>
              </a:rPr>
              <a:t>'read-through-cache-v'</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CACHE_VERSION</a:t>
            </a:r>
          </a:p>
          <a:p>
            <a:pPr marL="0" marR="0" lvl="0" indent="0" algn="l" rtl="0">
              <a:spcBef>
                <a:spcPts val="0"/>
              </a:spcBef>
              <a:buSzPct val="25000"/>
              <a:buNone/>
            </a:pP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solidFill>
                  <a:srgbClr val="4285F4"/>
                </a:solidFill>
                <a:latin typeface="Inconsolata"/>
                <a:ea typeface="Inconsolata"/>
                <a:cs typeface="Inconsolata"/>
                <a:sym typeface="Inconsolata"/>
              </a:rPr>
              <a:t>self</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addEventListener</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'activate'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Delete all caches that aren't named in CURRENT_CACHES.</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While there is only one cache in this example, the same logic will handle the case where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there are multiple versioned caches.</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var</a:t>
            </a:r>
            <a:r>
              <a:rPr lang="en" sz="1500" b="0" i="0" u="none" strike="noStrike" cap="none">
                <a:latin typeface="Inconsolata"/>
                <a:ea typeface="Inconsolata"/>
                <a:cs typeface="Inconsolata"/>
                <a:sym typeface="Inconsolata"/>
              </a:rPr>
              <a:t> expectedCacheNames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673AB7"/>
                </a:solidFill>
                <a:latin typeface="Inconsolata"/>
                <a:ea typeface="Inconsolata"/>
                <a:cs typeface="Inconsolata"/>
                <a:sym typeface="Inconsolata"/>
              </a:rPr>
              <a:t>Object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keys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CURRENT_CACHES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map</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key</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CURRENT_CACHES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key</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waitUntil</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keys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then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cacheNames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a:t>
            </a:r>
            <a:r>
              <a:rPr lang="en" sz="1500" b="0" i="0" u="none" strike="noStrike" cap="none">
                <a:solidFill>
                  <a:srgbClr val="673AB7"/>
                </a:solidFill>
                <a:latin typeface="Inconsolata"/>
                <a:ea typeface="Inconsolata"/>
                <a:cs typeface="Inconsolata"/>
                <a:sym typeface="Inconsolata"/>
              </a:rPr>
              <a:t>Promise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all</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cacheNames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map</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cacheName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if</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expectedCacheNames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indexOf</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cacheName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DB4437"/>
                </a:solidFill>
                <a:latin typeface="Inconsolata"/>
                <a:ea typeface="Inconsolata"/>
                <a:cs typeface="Inconsolata"/>
                <a:sym typeface="Inconsolata"/>
              </a:rPr>
              <a:t>1</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If this cache name isn't present in the array of "expected" cache names, then delete it.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log</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'Deleting out of date cache:'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cacheName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delete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cacheName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This sample illustrates an aggressive approach to caching, in which every valid response is</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cached and every request is first checked against the cache.</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This may not be an appropriate approach if your web application makes requests for</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arbitrary URLs as part of its normal operation (e.g. a RSS client or a news aggregator),</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as the cache could end up containing large responses that might not end up ever being accessed.</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Other approaches, like selectively caching based on response headers or only caching</a:t>
            </a:r>
          </a:p>
          <a:p>
            <a:pPr marL="0" marR="0" lvl="0" indent="0" algn="l" rtl="0">
              <a:spcBef>
                <a:spcPts val="0"/>
              </a:spcBef>
              <a:buSzPct val="25000"/>
              <a:buNone/>
            </a:pPr>
            <a:r>
              <a:rPr lang="en" sz="1500" b="0" i="0" u="none" strike="noStrike" cap="none">
                <a:solidFill>
                  <a:srgbClr val="999999"/>
                </a:solidFill>
                <a:latin typeface="Inconsolata"/>
                <a:ea typeface="Inconsolata"/>
                <a:cs typeface="Inconsolata"/>
                <a:sym typeface="Inconsolata"/>
              </a:rPr>
              <a:t>// responses served from a specific domain, might be more appropriate for those use cases.</a:t>
            </a:r>
          </a:p>
          <a:p>
            <a:pPr marL="0" marR="0" lvl="0" indent="0" algn="l" rtl="0">
              <a:spcBef>
                <a:spcPts val="0"/>
              </a:spcBef>
              <a:buSzPct val="25000"/>
              <a:buNone/>
            </a:pPr>
            <a:r>
              <a:rPr lang="en" sz="1500" b="0" i="0" u="none" strike="noStrike" cap="none">
                <a:solidFill>
                  <a:srgbClr val="4285F4"/>
                </a:solidFill>
                <a:latin typeface="Inconsolata"/>
                <a:ea typeface="Inconsolata"/>
                <a:cs typeface="Inconsolata"/>
                <a:sym typeface="Inconsolata"/>
              </a:rPr>
              <a:t>self</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addEventListener</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'fetch'</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log</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'Handling fetch event for'</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url</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respondWith</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open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CURRENT_CACHES</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'read-through'</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then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cache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cache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match</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then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response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if</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response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If there is an entry in the cache for event.request, then response will be defined</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and we can just return it.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log</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 Found response in cache:'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response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response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else</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Otherwise, if there is no entry in the cache for event.request, response will be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undefined, and we need to fetch() the resource.</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log</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 No response for %s found in cache. About to fetch from network...'</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url</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We call .clone() on the request since we might use it in the call to cache.put() later on.</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Both fetch() and cache.put() "consume" the request, so we need to make a copy.</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(see https://fetch.spec.whatwg.org/#dom-request-clone)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fetch</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clone</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then</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response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log</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  Response for %s from network is: %O'</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url</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response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Optional: add in extra conditions here, e.g. response.type == 'basic' to only cache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responses from the same domain. See https://fetch.spec.whatwg.org/#concept-response-type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if</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response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status </a:t>
            </a:r>
            <a:r>
              <a:rPr lang="en" sz="1500" b="0" i="0" u="none" strike="noStrike" cap="none">
                <a:solidFill>
                  <a:srgbClr val="A3A3A3"/>
                </a:solidFill>
                <a:latin typeface="Inconsolata"/>
                <a:ea typeface="Inconsolata"/>
                <a:cs typeface="Inconsolata"/>
                <a:sym typeface="Inconsolata"/>
              </a:rPr>
              <a:t>&lt;</a:t>
            </a:r>
            <a:r>
              <a:rPr lang="en" sz="1500" b="0" i="0" u="none" strike="noStrike" cap="none">
                <a:latin typeface="Inconsolata"/>
                <a:ea typeface="Inconsolata"/>
                <a:cs typeface="Inconsolata"/>
                <a:sym typeface="Inconsolata"/>
              </a:rPr>
              <a:t> </a:t>
            </a:r>
            <a:r>
              <a:rPr lang="en" sz="1500" b="0" i="0" u="none" strike="noStrike" cap="none">
                <a:solidFill>
                  <a:srgbClr val="DB4437"/>
                </a:solidFill>
                <a:latin typeface="Inconsolata"/>
                <a:ea typeface="Inconsolata"/>
                <a:cs typeface="Inconsolata"/>
                <a:sym typeface="Inconsolata"/>
              </a:rPr>
              <a:t>400</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This avoids caching responses that we know are errors (i.e. HTTP status code of 4xx or 5xx).</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One limitation is that, for non-CORS requests, we get back a filtered opaque response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(https://fetch.spec.whatwg.org/#concept-filtered-response-opaque) which will always have a</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.status of 0, regardless of whether the underlying HTTP call was successful. Since we're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blindly caching those opaque responses, we run the risk of caching a transient error response.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We need to call .clone() on the response object to save a copy of it to the cache.</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(https://fetch.spec.whatwg.org/#dom-request-clone)</a:t>
            </a:r>
          </a:p>
          <a:p>
            <a:pPr marL="0" marR="0" lvl="0" indent="0" algn="l" rtl="0">
              <a:spcBef>
                <a:spcPts val="0"/>
              </a:spcBef>
              <a:buSzPct val="25000"/>
              <a:buNone/>
            </a:pPr>
            <a:r>
              <a:rPr lang="en" sz="1500" b="0" i="0" u="none" strike="noStrike" cap="none">
                <a:latin typeface="Inconsolata"/>
                <a:ea typeface="Inconsolata"/>
                <a:cs typeface="Inconsolata"/>
                <a:sym typeface="Inconsolata"/>
              </a:rPr>
              <a:t>              cache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put</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event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request</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response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clone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Return the original response object, which will be used to fulfill the resource request.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return</a:t>
            </a:r>
            <a:r>
              <a:rPr lang="en" sz="1500" b="0" i="0" u="none" strike="noStrike" cap="none">
                <a:latin typeface="Inconsolata"/>
                <a:ea typeface="Inconsolata"/>
                <a:cs typeface="Inconsolata"/>
                <a:sym typeface="Inconsolata"/>
              </a:rPr>
              <a:t> response</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catch</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4285F4"/>
                </a:solidFill>
                <a:latin typeface="Inconsolata"/>
                <a:ea typeface="Inconsolata"/>
                <a:cs typeface="Inconsolata"/>
                <a:sym typeface="Inconsolata"/>
              </a:rPr>
              <a:t>function</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error</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This catch() will handle exceptions that arise from the match() or fetch() operations.</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Note that a HTTP error response (e.g. 404) will NOT trigger an exception.</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999999"/>
                </a:solidFill>
                <a:latin typeface="Inconsolata"/>
                <a:ea typeface="Inconsolata"/>
                <a:cs typeface="Inconsolata"/>
                <a:sym typeface="Inconsolata"/>
              </a:rPr>
              <a:t>// It will return a normal response object that has the appropriate error code set.</a:t>
            </a:r>
          </a:p>
          <a:p>
            <a:pPr marL="0" marR="0" lvl="0" indent="0" algn="l" rtl="0">
              <a:spcBef>
                <a:spcPts val="0"/>
              </a:spcBef>
              <a:buSzPct val="25000"/>
              <a:buNone/>
            </a:pPr>
            <a:r>
              <a:rPr lang="en" sz="1500" b="0" i="0" u="none" strike="noStrike" cap="none">
                <a:latin typeface="Inconsolata"/>
                <a:ea typeface="Inconsolata"/>
                <a:cs typeface="Inconsolata"/>
                <a:sym typeface="Inconsolata"/>
              </a:rPr>
              <a:t>        console</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error</a:t>
            </a:r>
            <a:r>
              <a:rPr lang="en" sz="1500" b="0" i="0" u="none" strike="noStrike" cap="none">
                <a:solidFill>
                  <a:srgbClr val="A3A3A3"/>
                </a:solidFill>
                <a:latin typeface="Inconsolata"/>
                <a:ea typeface="Inconsolata"/>
                <a:cs typeface="Inconsolata"/>
                <a:sym typeface="Inconsolata"/>
              </a:rPr>
              <a:t>(</a:t>
            </a:r>
            <a:r>
              <a:rPr lang="en" sz="1500" b="0" i="0" u="none" strike="noStrike" cap="none">
                <a:solidFill>
                  <a:srgbClr val="0E9D58"/>
                </a:solidFill>
                <a:latin typeface="Inconsolata"/>
                <a:ea typeface="Inconsolata"/>
                <a:cs typeface="Inconsolata"/>
                <a:sym typeface="Inconsolata"/>
              </a:rPr>
              <a:t>'  Read-through caching failed:'</a:t>
            </a:r>
            <a:r>
              <a:rPr lang="en" sz="1500" b="0" i="0" u="none" strike="noStrike" cap="none">
                <a:solidFill>
                  <a:srgbClr val="A3A3A3"/>
                </a:solidFill>
                <a:latin typeface="Inconsolata"/>
                <a:ea typeface="Inconsolata"/>
                <a:cs typeface="Inconsolata"/>
                <a:sym typeface="Inconsolata"/>
              </a:rPr>
              <a:t>,</a:t>
            </a:r>
            <a:r>
              <a:rPr lang="en" sz="1500" b="0" i="0" u="none" strike="noStrike" cap="none">
                <a:latin typeface="Inconsolata"/>
                <a:ea typeface="Inconsolata"/>
                <a:cs typeface="Inconsolata"/>
                <a:sym typeface="Inconsolata"/>
              </a:rPr>
              <a:t> error</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None/>
            </a:pPr>
            <a:endParaRPr sz="1500" b="0" i="0" u="none" strike="noStrike" cap="none">
              <a:latin typeface="Inconsolata"/>
              <a:ea typeface="Inconsolata"/>
              <a:cs typeface="Inconsolata"/>
              <a:sym typeface="Inconsolata"/>
            </a:endParaRP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4285F4"/>
                </a:solidFill>
                <a:latin typeface="Inconsolata"/>
                <a:ea typeface="Inconsolata"/>
                <a:cs typeface="Inconsolata"/>
                <a:sym typeface="Inconsolata"/>
              </a:rPr>
              <a:t>throw</a:t>
            </a:r>
            <a:r>
              <a:rPr lang="en" sz="1500" b="0" i="0" u="none" strike="noStrike" cap="none">
                <a:latin typeface="Inconsolata"/>
                <a:ea typeface="Inconsolata"/>
                <a:cs typeface="Inconsolata"/>
                <a:sym typeface="Inconsolata"/>
              </a:rPr>
              <a:t> error</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latin typeface="Inconsolata"/>
                <a:ea typeface="Inconsolata"/>
                <a:cs typeface="Inconsolata"/>
                <a:sym typeface="Inconsolata"/>
              </a:rPr>
              <a:t>  </a:t>
            </a:r>
            <a:r>
              <a:rPr lang="en" sz="1500" b="0" i="0" u="none" strike="noStrike" cap="none">
                <a:solidFill>
                  <a:srgbClr val="A3A3A3"/>
                </a:solidFill>
                <a:latin typeface="Inconsolata"/>
                <a:ea typeface="Inconsolata"/>
                <a:cs typeface="Inconsolata"/>
                <a:sym typeface="Inconsolata"/>
              </a:rPr>
              <a:t>);</a:t>
            </a:r>
          </a:p>
          <a:p>
            <a:pPr marL="0" marR="0" lvl="0" indent="0" algn="l" rtl="0">
              <a:spcBef>
                <a:spcPts val="0"/>
              </a:spcBef>
              <a:buSzPct val="25000"/>
              <a:buNone/>
            </a:pPr>
            <a:r>
              <a:rPr lang="en" sz="1500" b="0" i="0" u="none" strike="noStrike" cap="none">
                <a:solidFill>
                  <a:srgbClr val="A3A3A3"/>
                </a:solidFill>
                <a:latin typeface="Inconsolata"/>
                <a:ea typeface="Inconsolata"/>
                <a:cs typeface="Inconsolata"/>
                <a:sym typeface="Inconsolata"/>
              </a:rPr>
              <a:t>});</a:t>
            </a:r>
          </a:p>
        </p:txBody>
      </p:sp>
      <p:sp>
        <p:nvSpPr>
          <p:cNvPr id="869" name="Shape 869"/>
          <p:cNvSpPr/>
          <p:nvPr/>
        </p:nvSpPr>
        <p:spPr>
          <a:xfrm>
            <a:off x="9228803" y="874700"/>
            <a:ext cx="1514100" cy="1812900"/>
          </a:xfrm>
          <a:prstGeom prst="rect">
            <a:avLst/>
          </a:prstGeom>
          <a:solidFill>
            <a:srgbClr val="EA9794"/>
          </a:solidFill>
          <a:ln>
            <a:noFill/>
          </a:ln>
        </p:spPr>
        <p:txBody>
          <a:bodyPr lIns="0" tIns="0" rIns="0" bIns="0" anchor="ctr" anchorCtr="0">
            <a:noAutofit/>
          </a:bodyPr>
          <a:lstStyle/>
          <a:p>
            <a:pPr marL="0" marR="0" lvl="0" indent="0" algn="l" rtl="0">
              <a:spcBef>
                <a:spcPts val="0"/>
              </a:spcBef>
              <a:buNone/>
            </a:pPr>
            <a:endParaRPr sz="500" b="0" i="0" u="none" strike="noStrike" cap="none">
              <a:latin typeface="Arial"/>
              <a:ea typeface="Arial"/>
              <a:cs typeface="Arial"/>
              <a:sym typeface="Arial"/>
            </a:endParaRP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579"/>
        <p:cNvGrpSpPr/>
        <p:nvPr/>
      </p:nvGrpSpPr>
      <p:grpSpPr>
        <a:xfrm>
          <a:off x="0" y="0"/>
          <a:ext cx="0" cy="0"/>
          <a:chOff x="0" y="0"/>
          <a:chExt cx="0" cy="0"/>
        </a:xfrm>
      </p:grpSpPr>
      <p:sp>
        <p:nvSpPr>
          <p:cNvPr id="580" name="Shape 580"/>
          <p:cNvSpPr/>
          <p:nvPr/>
        </p:nvSpPr>
        <p:spPr>
          <a:xfrm>
            <a:off x="1223649" y="2242550"/>
            <a:ext cx="7160400" cy="6666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 sz="4500" i="1" dirty="0" smtClean="0">
                <a:solidFill>
                  <a:srgbClr val="FFFFFF"/>
                </a:solidFill>
                <a:latin typeface="Roboto"/>
                <a:ea typeface="Roboto"/>
                <a:cs typeface="Roboto"/>
                <a:sym typeface="Roboto"/>
              </a:rPr>
              <a:t>Hay un elemento para eso</a:t>
            </a:r>
            <a:r>
              <a:rPr lang="en" sz="4500" b="0" i="1" u="none" strike="noStrike" cap="none" dirty="0" smtClean="0">
                <a:solidFill>
                  <a:srgbClr val="FFFFFF"/>
                </a:solidFill>
                <a:latin typeface="Roboto"/>
                <a:ea typeface="Roboto"/>
                <a:cs typeface="Roboto"/>
                <a:sym typeface="Roboto"/>
              </a:rPr>
              <a:t>!</a:t>
            </a:r>
            <a:endParaRPr lang="en" sz="4500" b="0" i="1" u="none" strike="noStrike" cap="none" dirty="0">
              <a:solidFill>
                <a:srgbClr val="FFFFFF"/>
              </a:solidFill>
              <a:latin typeface="Roboto"/>
              <a:ea typeface="Roboto"/>
              <a:cs typeface="Roboto"/>
              <a:sym typeface="Roboto"/>
            </a:endParaRPr>
          </a:p>
        </p:txBody>
      </p:sp>
      <p:pic>
        <p:nvPicPr>
          <p:cNvPr id="581" name="Shape 581"/>
          <p:cNvPicPr preferRelativeResize="0"/>
          <p:nvPr/>
        </p:nvPicPr>
        <p:blipFill rotWithShape="1">
          <a:blip r:embed="rId3">
            <a:alphaModFix amt="50000"/>
          </a:blip>
          <a:srcRect/>
          <a:stretch/>
        </p:blipFill>
        <p:spPr>
          <a:xfrm>
            <a:off x="744431" y="2119607"/>
            <a:ext cx="379213" cy="342900"/>
          </a:xfrm>
          <a:prstGeom prst="rect">
            <a:avLst/>
          </a:prstGeom>
          <a:noFill/>
          <a:ln>
            <a:noFill/>
          </a:ln>
        </p:spPr>
      </p:pic>
      <p:pic>
        <p:nvPicPr>
          <p:cNvPr id="582" name="Shape 582"/>
          <p:cNvPicPr preferRelativeResize="0"/>
          <p:nvPr/>
        </p:nvPicPr>
        <p:blipFill rotWithShape="1">
          <a:blip r:embed="rId3">
            <a:alphaModFix amt="50000"/>
          </a:blip>
          <a:srcRect/>
          <a:stretch/>
        </p:blipFill>
        <p:spPr>
          <a:xfrm rot="10800000">
            <a:off x="8148918" y="2119607"/>
            <a:ext cx="379237" cy="342900"/>
          </a:xfrm>
          <a:prstGeom prst="rect">
            <a:avLst/>
          </a:prstGeom>
          <a:noFill/>
          <a:ln>
            <a:noFill/>
          </a:ln>
        </p:spPr>
      </p:pic>
    </p:spTree>
    <p:extLst>
      <p:ext uri="{BB962C8B-B14F-4D97-AF65-F5344CB8AC3E}">
        <p14:creationId xmlns:p14="http://schemas.microsoft.com/office/powerpoint/2010/main" val="954871023"/>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880"/>
        <p:cNvGrpSpPr/>
        <p:nvPr/>
      </p:nvGrpSpPr>
      <p:grpSpPr>
        <a:xfrm>
          <a:off x="0" y="0"/>
          <a:ext cx="0" cy="0"/>
          <a:chOff x="0" y="0"/>
          <a:chExt cx="0" cy="0"/>
        </a:xfrm>
      </p:grpSpPr>
      <p:sp>
        <p:nvSpPr>
          <p:cNvPr id="881" name="Shape 881"/>
          <p:cNvSpPr/>
          <p:nvPr/>
        </p:nvSpPr>
        <p:spPr>
          <a:xfrm>
            <a:off x="4974087" y="1321595"/>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&lt;platinum-sw&gt;</a:t>
            </a:r>
          </a:p>
        </p:txBody>
      </p:sp>
      <p:sp>
        <p:nvSpPr>
          <p:cNvPr id="882" name="Shape 882"/>
          <p:cNvSpPr/>
          <p:nvPr/>
        </p:nvSpPr>
        <p:spPr>
          <a:xfrm>
            <a:off x="5181620" y="2655623"/>
            <a:ext cx="2745299"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&lt;platinum-sw-fetch&gt;</a:t>
            </a:r>
          </a:p>
        </p:txBody>
      </p:sp>
      <p:sp>
        <p:nvSpPr>
          <p:cNvPr id="883" name="Shape 883"/>
          <p:cNvSpPr/>
          <p:nvPr/>
        </p:nvSpPr>
        <p:spPr>
          <a:xfrm>
            <a:off x="4974087" y="1766271"/>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&lt;platinum-sw-cache&gt;</a:t>
            </a:r>
          </a:p>
        </p:txBody>
      </p:sp>
      <p:sp>
        <p:nvSpPr>
          <p:cNvPr id="884" name="Shape 884"/>
          <p:cNvSpPr/>
          <p:nvPr/>
        </p:nvSpPr>
        <p:spPr>
          <a:xfrm>
            <a:off x="4974087" y="2210947"/>
            <a:ext cx="31605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&lt;platinum-sw-register&gt;</a:t>
            </a:r>
          </a:p>
        </p:txBody>
      </p:sp>
      <p:sp>
        <p:nvSpPr>
          <p:cNvPr id="885" name="Shape 885"/>
          <p:cNvSpPr/>
          <p:nvPr/>
        </p:nvSpPr>
        <p:spPr>
          <a:xfrm>
            <a:off x="5093576" y="3100299"/>
            <a:ext cx="2921400"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&lt;platinum-push-messaging&gt;</a:t>
            </a:r>
          </a:p>
        </p:txBody>
      </p:sp>
      <p:sp>
        <p:nvSpPr>
          <p:cNvPr id="886" name="Shape 886"/>
          <p:cNvSpPr/>
          <p:nvPr/>
        </p:nvSpPr>
        <p:spPr>
          <a:xfrm>
            <a:off x="5181620" y="3535201"/>
            <a:ext cx="2745299" cy="286800"/>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 sz="1700" b="0" i="0" u="none" strike="noStrike" cap="none">
                <a:solidFill>
                  <a:srgbClr val="6F6F6F"/>
                </a:solidFill>
                <a:latin typeface="Roboto"/>
                <a:ea typeface="Roboto"/>
                <a:cs typeface="Roboto"/>
                <a:sym typeface="Roboto"/>
              </a:rPr>
              <a:t>…</a:t>
            </a:r>
          </a:p>
        </p:txBody>
      </p:sp>
      <p:pic>
        <p:nvPicPr>
          <p:cNvPr id="887" name="Shape 887"/>
          <p:cNvPicPr preferRelativeResize="0"/>
          <p:nvPr/>
        </p:nvPicPr>
        <p:blipFill rotWithShape="1">
          <a:blip r:embed="rId3">
            <a:alphaModFix/>
          </a:blip>
          <a:srcRect/>
          <a:stretch/>
        </p:blipFill>
        <p:spPr>
          <a:xfrm>
            <a:off x="1368346" y="1531143"/>
            <a:ext cx="1833599" cy="2081100"/>
          </a:xfrm>
          <a:prstGeom prst="rect">
            <a:avLst/>
          </a:prstGeom>
          <a:noFill/>
          <a:ln>
            <a:noFill/>
          </a:ln>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p:nvPr/>
        </p:nvSpPr>
        <p:spPr>
          <a:xfrm>
            <a:off x="748306" y="575666"/>
            <a:ext cx="5729361" cy="557212"/>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3800" b="0" i="0" u="none" strike="noStrike" cap="none">
                <a:solidFill>
                  <a:srgbClr val="008495"/>
                </a:solidFill>
                <a:latin typeface="Roboto"/>
                <a:ea typeface="Roboto"/>
                <a:cs typeface="Roboto"/>
                <a:sym typeface="Roboto"/>
              </a:rPr>
              <a:t>Service Worker caching</a:t>
            </a:r>
          </a:p>
        </p:txBody>
      </p:sp>
      <p:sp>
        <p:nvSpPr>
          <p:cNvPr id="893" name="Shape 893"/>
          <p:cNvSpPr/>
          <p:nvPr/>
        </p:nvSpPr>
        <p:spPr>
          <a:xfrm>
            <a:off x="753063" y="1251941"/>
            <a:ext cx="7551612" cy="338137"/>
          </a:xfrm>
          <a:prstGeom prst="rect">
            <a:avLst/>
          </a:prstGeom>
          <a:noFill/>
          <a:ln>
            <a:noFill/>
          </a:ln>
        </p:spPr>
        <p:txBody>
          <a:bodyPr lIns="0" tIns="0" rIns="0" bIns="0" anchor="b" anchorCtr="0">
            <a:noAutofit/>
          </a:bodyPr>
          <a:lstStyle/>
          <a:p>
            <a:pPr marL="0" marR="0" lvl="0" indent="0" algn="l" rtl="0">
              <a:spcBef>
                <a:spcPts val="0"/>
              </a:spcBef>
              <a:buSzPct val="25000"/>
              <a:buNone/>
            </a:pPr>
            <a:r>
              <a:rPr lang="en" sz="2300" b="1" i="0" u="none" strike="noStrike" cap="none">
                <a:solidFill>
                  <a:srgbClr val="646565"/>
                </a:solidFill>
                <a:latin typeface="Roboto"/>
                <a:ea typeface="Roboto"/>
                <a:cs typeface="Roboto"/>
                <a:sym typeface="Roboto"/>
              </a:rPr>
              <a:t>Take your app offline</a:t>
            </a:r>
            <a:r>
              <a:rPr lang="en" sz="2300" b="0" i="0" u="none" strike="noStrike" cap="none">
                <a:solidFill>
                  <a:srgbClr val="646565"/>
                </a:solidFill>
                <a:latin typeface="Roboto"/>
                <a:ea typeface="Roboto"/>
                <a:cs typeface="Roboto"/>
                <a:sym typeface="Roboto"/>
              </a:rPr>
              <a:t> with ease</a:t>
            </a:r>
          </a:p>
        </p:txBody>
      </p:sp>
      <p:sp>
        <p:nvSpPr>
          <p:cNvPr id="894" name="Shape 894"/>
          <p:cNvSpPr/>
          <p:nvPr/>
        </p:nvSpPr>
        <p:spPr>
          <a:xfrm>
            <a:off x="762594" y="1888572"/>
            <a:ext cx="7618811" cy="2069782"/>
          </a:xfrm>
          <a:prstGeom prst="rect">
            <a:avLst/>
          </a:prstGeom>
          <a:noFill/>
          <a:ln>
            <a:noFill/>
          </a:ln>
        </p:spPr>
        <p:txBody>
          <a:bodyPr lIns="0" tIns="0" rIns="0" bIns="0" anchor="t" anchorCtr="0">
            <a:noAutofit/>
          </a:bodyPr>
          <a:lstStyle/>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&lt;link</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rel</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"import"</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href</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"platinum-sw-elements.html"</a:t>
            </a:r>
            <a:r>
              <a:rPr lang="en" sz="19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None/>
            </a:pPr>
            <a:endParaRPr sz="1900" b="0" i="0" u="none" strike="noStrike" cap="none">
              <a:latin typeface="Inconsolata"/>
              <a:ea typeface="Inconsolata"/>
              <a:cs typeface="Inconsolata"/>
              <a:sym typeface="Inconsolata"/>
            </a:endParaRPr>
          </a:p>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&lt;platinum-sw&gt;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4285F4"/>
                </a:solidFill>
                <a:latin typeface="Inconsolata"/>
                <a:ea typeface="Inconsolata"/>
                <a:cs typeface="Inconsolata"/>
                <a:sym typeface="Inconsolata"/>
              </a:rPr>
              <a:t>&lt;platinum-sw-cache</a:t>
            </a: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default-cache-strategy</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"networkFirst"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E92663"/>
                </a:solidFill>
                <a:latin typeface="Inconsolata"/>
                <a:ea typeface="Inconsolata"/>
                <a:cs typeface="Inconsolata"/>
                <a:sym typeface="Inconsolata"/>
              </a:rPr>
              <a:t>precache</a:t>
            </a:r>
            <a:r>
              <a:rPr lang="en" sz="1900" b="0" i="0" u="none" strike="noStrike" cap="none">
                <a:solidFill>
                  <a:srgbClr val="A3A3A3"/>
                </a:solidFill>
                <a:latin typeface="Inconsolata"/>
                <a:ea typeface="Inconsolata"/>
                <a:cs typeface="Inconsolata"/>
                <a:sym typeface="Inconsolata"/>
              </a:rPr>
              <a:t>=</a:t>
            </a:r>
            <a:r>
              <a:rPr lang="en" sz="1900" b="0" i="0" u="none" strike="noStrike" cap="none">
                <a:solidFill>
                  <a:srgbClr val="0E9D58"/>
                </a:solidFill>
                <a:latin typeface="Inconsolata"/>
                <a:ea typeface="Inconsolata"/>
                <a:cs typeface="Inconsolata"/>
                <a:sym typeface="Inconsolata"/>
              </a:rPr>
              <a:t>'["image.jpg", "results.json", "page.html"]'</a:t>
            </a:r>
            <a:r>
              <a:rPr lang="en" sz="1900" b="0" i="0" u="none" strike="noStrike" cap="none">
                <a:solidFill>
                  <a:srgbClr val="4285F4"/>
                </a:solidFill>
                <a:latin typeface="Inconsolata"/>
                <a:ea typeface="Inconsolata"/>
                <a:cs typeface="Inconsolata"/>
                <a:sym typeface="Inconsolata"/>
              </a:rPr>
              <a:t>&gt;</a:t>
            </a:r>
          </a:p>
          <a:p>
            <a:pPr marL="0" marR="0" lvl="0" indent="0" algn="l" rtl="0">
              <a:lnSpc>
                <a:spcPct val="120000"/>
              </a:lnSpc>
              <a:spcBef>
                <a:spcPts val="0"/>
              </a:spcBef>
              <a:buSzPct val="25000"/>
              <a:buNone/>
            </a:pPr>
            <a:r>
              <a:rPr lang="en" sz="1900" b="0" i="0" u="none" strike="noStrike" cap="none">
                <a:latin typeface="Inconsolata"/>
                <a:ea typeface="Inconsolata"/>
                <a:cs typeface="Inconsolata"/>
                <a:sym typeface="Inconsolata"/>
              </a:rPr>
              <a:t>  </a:t>
            </a:r>
            <a:r>
              <a:rPr lang="en" sz="1900" b="0" i="0" u="none" strike="noStrike" cap="none">
                <a:solidFill>
                  <a:srgbClr val="4285F4"/>
                </a:solidFill>
                <a:latin typeface="Inconsolata"/>
                <a:ea typeface="Inconsolata"/>
                <a:cs typeface="Inconsolata"/>
                <a:sym typeface="Inconsolata"/>
              </a:rPr>
              <a:t>&lt;/platinum-sw-cache&gt;</a:t>
            </a:r>
          </a:p>
          <a:p>
            <a:pPr marL="0" marR="0" lvl="0" indent="0" algn="l" rtl="0">
              <a:lnSpc>
                <a:spcPct val="120000"/>
              </a:lnSpc>
              <a:spcBef>
                <a:spcPts val="0"/>
              </a:spcBef>
              <a:buSzPct val="25000"/>
              <a:buNone/>
            </a:pPr>
            <a:r>
              <a:rPr lang="en" sz="1900" b="0" i="0" u="none" strike="noStrike" cap="none">
                <a:solidFill>
                  <a:srgbClr val="4285F4"/>
                </a:solidFill>
                <a:latin typeface="Inconsolata"/>
                <a:ea typeface="Inconsolata"/>
                <a:cs typeface="Inconsolata"/>
                <a:sym typeface="Inconsolata"/>
              </a:rPr>
              <a:t>&lt;/platinum-sw&gt;</a:t>
            </a:r>
          </a:p>
        </p:txBody>
      </p:sp>
    </p:spTree>
  </p:cSld>
  <p:clrMapOvr>
    <a:masterClrMapping/>
  </p:clrMapOvr>
  <p:transition spd="slow">
    <p:cut/>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7225</Words>
  <Application>Microsoft Office PowerPoint</Application>
  <PresentationFormat>Presentación en pantalla (16:9)</PresentationFormat>
  <Paragraphs>841</Paragraphs>
  <Slides>106</Slides>
  <Notes>106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106</vt:i4>
      </vt:variant>
    </vt:vector>
  </HeadingPairs>
  <TitlesOfParts>
    <vt:vector size="117" baseType="lpstr">
      <vt:lpstr>Bree Serif</vt:lpstr>
      <vt:lpstr>Arial</vt:lpstr>
      <vt:lpstr>Inconsolata</vt:lpstr>
      <vt:lpstr>Archivo Black</vt:lpstr>
      <vt:lpstr>Roboto</vt:lpstr>
      <vt:lpstr>Helvetica Neue</vt:lpstr>
      <vt:lpstr>Roboto Condensed</vt:lpstr>
      <vt:lpstr>Cutive</vt:lpstr>
      <vt:lpstr>Alegreya</vt:lpstr>
      <vt:lpstr>simple-light-2</vt:lpstr>
      <vt:lpstr>Default</vt:lpstr>
      <vt:lpstr>Polymer Polytechnic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polymer-project.org</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Day GDG San Francisco</dc:title>
  <cp:lastModifiedBy>JOSE ANGEL PARDO CERDAN</cp:lastModifiedBy>
  <cp:revision>10</cp:revision>
  <dcterms:modified xsi:type="dcterms:W3CDTF">2016-04-11T23:23:38Z</dcterms:modified>
</cp:coreProperties>
</file>